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handoutMasterIdLst>
    <p:handoutMasterId r:id="rId18"/>
  </p:handoutMasterIdLst>
  <p:sldIdLst>
    <p:sldId id="332" r:id="rId2"/>
    <p:sldId id="338" r:id="rId3"/>
    <p:sldId id="341" r:id="rId4"/>
    <p:sldId id="344" r:id="rId5"/>
    <p:sldId id="345" r:id="rId6"/>
    <p:sldId id="346" r:id="rId7"/>
    <p:sldId id="339" r:id="rId8"/>
    <p:sldId id="342" r:id="rId9"/>
    <p:sldId id="347" r:id="rId10"/>
    <p:sldId id="348" r:id="rId11"/>
    <p:sldId id="340" r:id="rId12"/>
    <p:sldId id="349" r:id="rId13"/>
    <p:sldId id="350" r:id="rId14"/>
    <p:sldId id="351" r:id="rId15"/>
    <p:sldId id="320" r:id="rId16"/>
  </p:sldIdLst>
  <p:sldSz cx="9144000" cy="5143500" type="screen16x9"/>
  <p:notesSz cx="6858000" cy="9144000"/>
  <p:embeddedFontLst>
    <p:embeddedFont>
      <p:font typeface="Agrandir Grand Bold" panose="020F0502020204030204" pitchFamily="34" charset="0"/>
      <p:regular r:id="rId19"/>
      <p:bold r:id="rId20"/>
      <p:italic r:id="rId21"/>
      <p:boldItalic r:id="rId22"/>
    </p:embeddedFont>
    <p:embeddedFont>
      <p:font typeface="Marcellus" panose="020E0602050203020307" pitchFamily="34" charset="0"/>
      <p:regular r:id="rId23"/>
    </p:embeddedFont>
    <p:embeddedFont>
      <p:font typeface="Montserrat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D4"/>
    <a:srgbClr val="E5D5C3"/>
    <a:srgbClr val="FFF6F0"/>
    <a:srgbClr val="F2ECE7"/>
    <a:srgbClr val="F5D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8A0BD3-D924-46ED-9647-03E2FC22C5DC}">
  <a:tblStyle styleId="{3C8A0BD3-D924-46ED-9647-03E2FC22C5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7" autoAdjust="0"/>
    <p:restoredTop sz="94671"/>
  </p:normalViewPr>
  <p:slideViewPr>
    <p:cSldViewPr snapToGrid="0">
      <p:cViewPr>
        <p:scale>
          <a:sx n="105" d="100"/>
          <a:sy n="105" d="100"/>
        </p:scale>
        <p:origin x="1944" y="1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30BD0A-9A04-FD9A-DB01-B79465508C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2FAB0-9458-70EE-3CF7-75CE45DBAC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E9EAF-3934-7A48-A66A-14A4B05DA0D0}" type="datetimeFigureOut">
              <a:rPr lang="en-BD" smtClean="0"/>
              <a:t>12/3/25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8DDA-A6BF-9F79-A057-C6342745CB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6B5D5-9AAB-5FA3-F3D9-F78ADCD9F6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8409C-0A1B-D641-8573-A91AD11C3F9A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53665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9">
          <a:extLst>
            <a:ext uri="{FF2B5EF4-FFF2-40B4-BE49-F238E27FC236}">
              <a16:creationId xmlns:a16="http://schemas.microsoft.com/office/drawing/2014/main" id="{8F6611B5-21E8-E462-9862-3A43BE7D6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:notes">
            <a:extLst>
              <a:ext uri="{FF2B5EF4-FFF2-40B4-BE49-F238E27FC236}">
                <a16:creationId xmlns:a16="http://schemas.microsoft.com/office/drawing/2014/main" id="{1B782019-D8FC-C688-B85E-002171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p:notes">
            <a:extLst>
              <a:ext uri="{FF2B5EF4-FFF2-40B4-BE49-F238E27FC236}">
                <a16:creationId xmlns:a16="http://schemas.microsoft.com/office/drawing/2014/main" id="{B4436119-A447-B04A-B7FE-23F3F55A77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21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3A10BDF1-9476-87AF-F355-FA3C54959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497CB3C9-89AE-A26A-2B0D-7F59AE720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0BA84B23-A03C-4024-8036-C84435BE7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71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6595835B-8282-45DE-762F-7D07F186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C9057A26-799F-AABF-7AD6-D2F9279AB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68E117FC-D83C-2B3D-1C0A-CA11D0753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84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E65B5611-F55F-1331-0863-A3E73D07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A737E43E-6C03-D4BB-59A6-D663E5C90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7A44FAF-7BFD-3DBF-C3CE-1CAF18F89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25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4FDAF30-ECE2-1BF8-9334-EE636F27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E87B6048-5BBE-9AE6-90F8-4249E8A204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1C9E0556-5339-CFB1-7864-1F7D11F7C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632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263EA6CC-C695-49E9-1E2B-9B540A77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2CFBB289-7020-9A11-814F-4B9F10609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37913DB8-3A1B-3796-E268-E1A1A7C143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404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75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F771D248-9474-0284-C116-0A411E077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86FB2A57-F7EE-770A-2436-120E68916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EF12EA2A-D8DE-7192-8876-78FFA85E8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4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CE266CC3-FF37-44F1-44A4-FCE2582C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0D185781-A7CD-51A4-AF83-14EC34BBE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6D6C2B83-703C-90BD-64F4-BE301AA8E1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753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551C56EB-9207-9115-00EB-6112A0C2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FBE87FA8-AAAC-D5C2-9703-5A34B507A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1BFC030A-690B-AEF0-D382-CE9C76CDD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59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3BE9400B-7529-217B-866E-5C4943833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2C287032-23FC-1C05-1F24-FCA180E08B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6D3F847E-5E13-9A28-0217-5E9C8C339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63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>
          <a:extLst>
            <a:ext uri="{FF2B5EF4-FFF2-40B4-BE49-F238E27FC236}">
              <a16:creationId xmlns:a16="http://schemas.microsoft.com/office/drawing/2014/main" id="{72F85A87-AE55-8B38-B6CE-DCFD4BCD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f22deb5b02_0_784:notes">
            <a:extLst>
              <a:ext uri="{FF2B5EF4-FFF2-40B4-BE49-F238E27FC236}">
                <a16:creationId xmlns:a16="http://schemas.microsoft.com/office/drawing/2014/main" id="{A43442A8-25C2-2093-9B97-67D876265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f22deb5b02_0_784:notes">
            <a:extLst>
              <a:ext uri="{FF2B5EF4-FFF2-40B4-BE49-F238E27FC236}">
                <a16:creationId xmlns:a16="http://schemas.microsoft.com/office/drawing/2014/main" id="{027CB9AA-6368-915D-3A24-24456453F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21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8">
          <a:extLst>
            <a:ext uri="{FF2B5EF4-FFF2-40B4-BE49-F238E27FC236}">
              <a16:creationId xmlns:a16="http://schemas.microsoft.com/office/drawing/2014/main" id="{77E0A103-0DB7-A326-4F20-9AE163F6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ece08ab101_0_707:notes">
            <a:extLst>
              <a:ext uri="{FF2B5EF4-FFF2-40B4-BE49-F238E27FC236}">
                <a16:creationId xmlns:a16="http://schemas.microsoft.com/office/drawing/2014/main" id="{B011555B-C909-373E-0256-F5AB7C2F8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ece08ab101_0_707:notes">
            <a:extLst>
              <a:ext uri="{FF2B5EF4-FFF2-40B4-BE49-F238E27FC236}">
                <a16:creationId xmlns:a16="http://schemas.microsoft.com/office/drawing/2014/main" id="{0E7E7A67-AA32-866C-5797-CA0FE99D6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1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583B82AE-31C6-1051-402E-A146030A1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EC3C8C3F-1D35-CB1A-F41F-825A7F805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B7E89FD-6CB5-9F3F-5F39-3C8EB64F6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7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>
          <a:extLst>
            <a:ext uri="{FF2B5EF4-FFF2-40B4-BE49-F238E27FC236}">
              <a16:creationId xmlns:a16="http://schemas.microsoft.com/office/drawing/2014/main" id="{C17A374F-5B45-CCD1-33C1-7CDB5C5B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>
            <a:extLst>
              <a:ext uri="{FF2B5EF4-FFF2-40B4-BE49-F238E27FC236}">
                <a16:creationId xmlns:a16="http://schemas.microsoft.com/office/drawing/2014/main" id="{5DDC58CD-085E-A533-CD08-4CB861DC7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>
            <a:extLst>
              <a:ext uri="{FF2B5EF4-FFF2-40B4-BE49-F238E27FC236}">
                <a16:creationId xmlns:a16="http://schemas.microsoft.com/office/drawing/2014/main" id="{48FB7D0B-8EEB-281F-DF9F-AFE320C3D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53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700" y="1238675"/>
            <a:ext cx="5804400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907963"/>
            <a:ext cx="4359000" cy="409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69800" y="826038"/>
            <a:ext cx="5804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35475" y="-2150298"/>
            <a:ext cx="10830409" cy="8806923"/>
            <a:chOff x="435475" y="-2150298"/>
            <a:chExt cx="10830409" cy="8806923"/>
          </a:xfrm>
        </p:grpSpPr>
        <p:grpSp>
          <p:nvGrpSpPr>
            <p:cNvPr id="13" name="Google Shape;13;p2"/>
            <p:cNvGrpSpPr/>
            <p:nvPr/>
          </p:nvGrpSpPr>
          <p:grpSpPr>
            <a:xfrm rot="-3684367">
              <a:off x="3251593" y="4411039"/>
              <a:ext cx="2180646" cy="1742523"/>
              <a:chOff x="1340325" y="4148525"/>
              <a:chExt cx="1340250" cy="10709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 rot="-4049286">
              <a:off x="9316161" y="2662425"/>
              <a:ext cx="882113" cy="2900621"/>
              <a:chOff x="6772950" y="1141500"/>
              <a:chExt cx="372575" cy="122512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2"/>
            <p:cNvGrpSpPr/>
            <p:nvPr/>
          </p:nvGrpSpPr>
          <p:grpSpPr>
            <a:xfrm rot="-3032343" flipH="1">
              <a:off x="1067701" y="-1907126"/>
              <a:ext cx="1805221" cy="2490012"/>
              <a:chOff x="2763875" y="3698500"/>
              <a:chExt cx="1288825" cy="1777825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oogle Shape;263;p2"/>
          <p:cNvGrpSpPr/>
          <p:nvPr/>
        </p:nvGrpSpPr>
        <p:grpSpPr>
          <a:xfrm>
            <a:off x="-333328" y="-1788950"/>
            <a:ext cx="9390803" cy="7939251"/>
            <a:chOff x="-333328" y="-1788950"/>
            <a:chExt cx="9390803" cy="7939251"/>
          </a:xfrm>
        </p:grpSpPr>
        <p:pic>
          <p:nvPicPr>
            <p:cNvPr id="264" name="Google Shape;26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3472336" y="-178895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968584" flipH="1">
              <a:off x="6413667" y="2840827"/>
              <a:ext cx="1986340" cy="301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15515">
              <a:off x="404516" y="2840819"/>
              <a:ext cx="1986338" cy="30115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>
            <a:spLocks noGrp="1"/>
          </p:cNvSpPr>
          <p:nvPr>
            <p:ph type="title"/>
          </p:nvPr>
        </p:nvSpPr>
        <p:spPr>
          <a:xfrm>
            <a:off x="881550" y="2570963"/>
            <a:ext cx="48945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3"/>
          <p:cNvSpPr txBox="1">
            <a:spLocks noGrp="1"/>
          </p:cNvSpPr>
          <p:nvPr>
            <p:ph type="title" idx="2" hasCustomPrompt="1"/>
          </p:nvPr>
        </p:nvSpPr>
        <p:spPr>
          <a:xfrm>
            <a:off x="2381100" y="1221838"/>
            <a:ext cx="18954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3"/>
          <p:cNvSpPr txBox="1">
            <a:spLocks noGrp="1"/>
          </p:cNvSpPr>
          <p:nvPr>
            <p:ph type="subTitle" idx="1"/>
          </p:nvPr>
        </p:nvSpPr>
        <p:spPr>
          <a:xfrm>
            <a:off x="1294650" y="3638150"/>
            <a:ext cx="40683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3"/>
          <p:cNvGrpSpPr/>
          <p:nvPr/>
        </p:nvGrpSpPr>
        <p:grpSpPr>
          <a:xfrm>
            <a:off x="-482050" y="-865047"/>
            <a:ext cx="6850385" cy="7693572"/>
            <a:chOff x="-482050" y="-865047"/>
            <a:chExt cx="6850385" cy="7693572"/>
          </a:xfrm>
        </p:grpSpPr>
        <p:grpSp>
          <p:nvGrpSpPr>
            <p:cNvPr id="272" name="Google Shape;272;p3"/>
            <p:cNvGrpSpPr/>
            <p:nvPr/>
          </p:nvGrpSpPr>
          <p:grpSpPr>
            <a:xfrm rot="3317427">
              <a:off x="604890" y="3967042"/>
              <a:ext cx="956536" cy="3145513"/>
              <a:chOff x="6772950" y="1141500"/>
              <a:chExt cx="372575" cy="1225125"/>
            </a:xfrm>
          </p:grpSpPr>
          <p:sp>
            <p:nvSpPr>
              <p:cNvPr id="273" name="Google Shape;273;p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3"/>
            <p:cNvGrpSpPr/>
            <p:nvPr/>
          </p:nvGrpSpPr>
          <p:grpSpPr>
            <a:xfrm>
              <a:off x="10" y="-865047"/>
              <a:ext cx="1680886" cy="2318639"/>
              <a:chOff x="2763875" y="3698500"/>
              <a:chExt cx="1288825" cy="1777825"/>
            </a:xfrm>
          </p:grpSpPr>
          <p:sp>
            <p:nvSpPr>
              <p:cNvPr id="305" name="Google Shape;305;p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"/>
            <p:cNvGrpSpPr/>
            <p:nvPr/>
          </p:nvGrpSpPr>
          <p:grpSpPr>
            <a:xfrm rot="-4528178">
              <a:off x="4052456" y="-76764"/>
              <a:ext cx="2287943" cy="1828264"/>
              <a:chOff x="1340325" y="4148525"/>
              <a:chExt cx="1340250" cy="1070975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22"/>
          <p:cNvSpPr txBox="1">
            <a:spLocks noGrp="1"/>
          </p:cNvSpPr>
          <p:nvPr>
            <p:ph type="body" idx="1"/>
          </p:nvPr>
        </p:nvSpPr>
        <p:spPr>
          <a:xfrm>
            <a:off x="4946716" y="2356500"/>
            <a:ext cx="3128100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42" name="Google Shape;3442;p22"/>
          <p:cNvSpPr txBox="1">
            <a:spLocks noGrp="1"/>
          </p:cNvSpPr>
          <p:nvPr>
            <p:ph type="title"/>
          </p:nvPr>
        </p:nvSpPr>
        <p:spPr>
          <a:xfrm>
            <a:off x="4946725" y="1163700"/>
            <a:ext cx="31281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3443" name="Google Shape;344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6625" y="2994900"/>
            <a:ext cx="1846950" cy="2800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4" name="Google Shape;3444;p22"/>
          <p:cNvGrpSpPr/>
          <p:nvPr/>
        </p:nvGrpSpPr>
        <p:grpSpPr>
          <a:xfrm>
            <a:off x="-558570" y="-1600139"/>
            <a:ext cx="10446749" cy="8077819"/>
            <a:chOff x="-558570" y="-1600139"/>
            <a:chExt cx="10446749" cy="8077819"/>
          </a:xfrm>
        </p:grpSpPr>
        <p:grpSp>
          <p:nvGrpSpPr>
            <p:cNvPr id="3445" name="Google Shape;3445;p22"/>
            <p:cNvGrpSpPr/>
            <p:nvPr/>
          </p:nvGrpSpPr>
          <p:grpSpPr>
            <a:xfrm rot="3045761" flipH="1">
              <a:off x="74122" y="-830585"/>
              <a:ext cx="1805277" cy="2490115"/>
              <a:chOff x="2763875" y="3698500"/>
              <a:chExt cx="1288825" cy="1777825"/>
            </a:xfrm>
          </p:grpSpPr>
          <p:sp>
            <p:nvSpPr>
              <p:cNvPr id="3446" name="Google Shape;3446;p2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2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2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2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2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2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2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2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2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2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2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1" name="Google Shape;3561;p22"/>
            <p:cNvGrpSpPr/>
            <p:nvPr/>
          </p:nvGrpSpPr>
          <p:grpSpPr>
            <a:xfrm rot="-6299958">
              <a:off x="2939999" y="4222023"/>
              <a:ext cx="2287889" cy="1828220"/>
              <a:chOff x="1340325" y="4148525"/>
              <a:chExt cx="1340250" cy="1070975"/>
            </a:xfrm>
          </p:grpSpPr>
          <p:sp>
            <p:nvSpPr>
              <p:cNvPr id="3562" name="Google Shape;3562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3" name="Google Shape;3663;p22"/>
            <p:cNvGrpSpPr/>
            <p:nvPr/>
          </p:nvGrpSpPr>
          <p:grpSpPr>
            <a:xfrm rot="-2362395" flipH="1">
              <a:off x="7280067" y="-1081934"/>
              <a:ext cx="2287873" cy="1828207"/>
              <a:chOff x="1340325" y="4148525"/>
              <a:chExt cx="1340250" cy="1070975"/>
            </a:xfrm>
          </p:grpSpPr>
          <p:sp>
            <p:nvSpPr>
              <p:cNvPr id="3664" name="Google Shape;3664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28"/>
          <p:cNvSpPr txBox="1">
            <a:spLocks noGrp="1"/>
          </p:cNvSpPr>
          <p:nvPr>
            <p:ph type="title" hasCustomPrompt="1"/>
          </p:nvPr>
        </p:nvSpPr>
        <p:spPr>
          <a:xfrm>
            <a:off x="2212800" y="463788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6" name="Google Shape;4686;p28"/>
          <p:cNvSpPr txBox="1">
            <a:spLocks noGrp="1"/>
          </p:cNvSpPr>
          <p:nvPr>
            <p:ph type="subTitle" idx="1"/>
          </p:nvPr>
        </p:nvSpPr>
        <p:spPr>
          <a:xfrm>
            <a:off x="2443275" y="1219475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7" name="Google Shape;4687;p28"/>
          <p:cNvSpPr txBox="1">
            <a:spLocks noGrp="1"/>
          </p:cNvSpPr>
          <p:nvPr>
            <p:ph type="title" idx="2" hasCustomPrompt="1"/>
          </p:nvPr>
        </p:nvSpPr>
        <p:spPr>
          <a:xfrm>
            <a:off x="2212800" y="1919930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8" name="Google Shape;4688;p28"/>
          <p:cNvSpPr txBox="1">
            <a:spLocks noGrp="1"/>
          </p:cNvSpPr>
          <p:nvPr>
            <p:ph type="subTitle" idx="3"/>
          </p:nvPr>
        </p:nvSpPr>
        <p:spPr>
          <a:xfrm>
            <a:off x="2443275" y="2675562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9" name="Google Shape;4689;p28"/>
          <p:cNvSpPr txBox="1">
            <a:spLocks noGrp="1"/>
          </p:cNvSpPr>
          <p:nvPr>
            <p:ph type="title" idx="4" hasCustomPrompt="1"/>
          </p:nvPr>
        </p:nvSpPr>
        <p:spPr>
          <a:xfrm>
            <a:off x="2212800" y="3376085"/>
            <a:ext cx="4718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90" name="Google Shape;4690;p28"/>
          <p:cNvSpPr txBox="1">
            <a:spLocks noGrp="1"/>
          </p:cNvSpPr>
          <p:nvPr>
            <p:ph type="subTitle" idx="5"/>
          </p:nvPr>
        </p:nvSpPr>
        <p:spPr>
          <a:xfrm>
            <a:off x="2443275" y="4131701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91" name="Google Shape;4691;p28"/>
          <p:cNvGrpSpPr/>
          <p:nvPr/>
        </p:nvGrpSpPr>
        <p:grpSpPr>
          <a:xfrm>
            <a:off x="-1068284" y="1024972"/>
            <a:ext cx="11056757" cy="3361133"/>
            <a:chOff x="-1068284" y="1024972"/>
            <a:chExt cx="11056757" cy="3361133"/>
          </a:xfrm>
        </p:grpSpPr>
        <p:grpSp>
          <p:nvGrpSpPr>
            <p:cNvPr id="4692" name="Google Shape;4692;p28"/>
            <p:cNvGrpSpPr/>
            <p:nvPr/>
          </p:nvGrpSpPr>
          <p:grpSpPr>
            <a:xfrm>
              <a:off x="-1068284" y="1024972"/>
              <a:ext cx="2287941" cy="1828261"/>
              <a:chOff x="1340325" y="4148525"/>
              <a:chExt cx="1340250" cy="1070975"/>
            </a:xfrm>
          </p:grpSpPr>
          <p:sp>
            <p:nvSpPr>
              <p:cNvPr id="4693" name="Google Shape;4693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4" name="Google Shape;4794;p28"/>
            <p:cNvGrpSpPr/>
            <p:nvPr/>
          </p:nvGrpSpPr>
          <p:grpSpPr>
            <a:xfrm rot="-6299958">
              <a:off x="7665502" y="2130448"/>
              <a:ext cx="2287889" cy="1828220"/>
              <a:chOff x="1340325" y="4148525"/>
              <a:chExt cx="1340250" cy="1070975"/>
            </a:xfrm>
          </p:grpSpPr>
          <p:sp>
            <p:nvSpPr>
              <p:cNvPr id="4795" name="Google Shape;4795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31"/>
          <p:cNvGrpSpPr/>
          <p:nvPr/>
        </p:nvGrpSpPr>
        <p:grpSpPr>
          <a:xfrm>
            <a:off x="67748" y="-489553"/>
            <a:ext cx="7883759" cy="7813846"/>
            <a:chOff x="67748" y="-489553"/>
            <a:chExt cx="7883759" cy="7813846"/>
          </a:xfrm>
        </p:grpSpPr>
        <p:grpSp>
          <p:nvGrpSpPr>
            <p:cNvPr id="5123" name="Google Shape;5123;p31"/>
            <p:cNvGrpSpPr/>
            <p:nvPr/>
          </p:nvGrpSpPr>
          <p:grpSpPr>
            <a:xfrm>
              <a:off x="6899838" y="3866133"/>
              <a:ext cx="1051667" cy="3458160"/>
              <a:chOff x="6772950" y="1141500"/>
              <a:chExt cx="372575" cy="1225125"/>
            </a:xfrm>
          </p:grpSpPr>
          <p:sp>
            <p:nvSpPr>
              <p:cNvPr id="5124" name="Google Shape;5124;p3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3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3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3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3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3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3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3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3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3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3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3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3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3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3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3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3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3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3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3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3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3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3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3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3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5" name="Google Shape;5155;p31"/>
            <p:cNvGrpSpPr/>
            <p:nvPr/>
          </p:nvGrpSpPr>
          <p:grpSpPr>
            <a:xfrm rot="10800000" flipH="1">
              <a:off x="67748" y="3072341"/>
              <a:ext cx="1805257" cy="2490022"/>
              <a:chOff x="2763875" y="3698500"/>
              <a:chExt cx="1288825" cy="1777825"/>
            </a:xfrm>
          </p:grpSpPr>
          <p:sp>
            <p:nvSpPr>
              <p:cNvPr id="5156" name="Google Shape;5156;p31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1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1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1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1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1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1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1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1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1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1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1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1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1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1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1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1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1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1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31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31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31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31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31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31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31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31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31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31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31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31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31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31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31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31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31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31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31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31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31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31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31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31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31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31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31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31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31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31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31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31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31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31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31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31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31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31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31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31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31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31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31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31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31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31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31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31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31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31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31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31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31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31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31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31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31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31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31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31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31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31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31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31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31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31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31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31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31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31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31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31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31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31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31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31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31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31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31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31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31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31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31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31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31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31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31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31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31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31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31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31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31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31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31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31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1" name="Google Shape;5271;p31"/>
            <p:cNvGrpSpPr/>
            <p:nvPr/>
          </p:nvGrpSpPr>
          <p:grpSpPr>
            <a:xfrm>
              <a:off x="5663566" y="-489553"/>
              <a:ext cx="2287941" cy="1828261"/>
              <a:chOff x="1340325" y="4148525"/>
              <a:chExt cx="1340250" cy="1070975"/>
            </a:xfrm>
          </p:grpSpPr>
          <p:sp>
            <p:nvSpPr>
              <p:cNvPr id="5272" name="Google Shape;5272;p3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3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3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3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3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3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3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3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3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3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3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3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3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3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3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3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3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3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3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3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3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3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3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3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3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3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3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3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3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3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3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3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3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3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3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3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3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3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3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3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3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3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3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3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3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3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3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3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3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3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3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3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3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3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3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3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3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3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3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3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3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3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3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3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3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3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3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3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3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3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3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3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3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3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3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3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3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3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3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3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3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3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3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3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3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3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3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3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500" y="445025"/>
            <a:ext cx="77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9500" y="1152475"/>
            <a:ext cx="770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2" r:id="rId3"/>
    <p:sldLayoutId id="2147483668" r:id="rId4"/>
    <p:sldLayoutId id="2147483674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gi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18.sv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2">
          <a:extLst>
            <a:ext uri="{FF2B5EF4-FFF2-40B4-BE49-F238E27FC236}">
              <a16:creationId xmlns:a16="http://schemas.microsoft.com/office/drawing/2014/main" id="{EA051CC9-F3E2-B80C-26EF-0A2A74A2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273;p54">
            <a:extLst>
              <a:ext uri="{FF2B5EF4-FFF2-40B4-BE49-F238E27FC236}">
                <a16:creationId xmlns:a16="http://schemas.microsoft.com/office/drawing/2014/main" id="{0FA84B00-2242-6D10-08C7-6B2102C5D5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8275602" y="-155004"/>
            <a:ext cx="864652" cy="103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41EC08C-7EB5-4C95-A49A-09FEFD9437FB}"/>
              </a:ext>
            </a:extLst>
          </p:cNvPr>
          <p:cNvSpPr/>
          <p:nvPr/>
        </p:nvSpPr>
        <p:spPr>
          <a:xfrm>
            <a:off x="6559697" y="2117979"/>
            <a:ext cx="2902272" cy="3285422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DA0510-CC7C-2EEC-DA9B-3670862AF7F7}"/>
              </a:ext>
            </a:extLst>
          </p:cNvPr>
          <p:cNvSpPr/>
          <p:nvPr/>
        </p:nvSpPr>
        <p:spPr>
          <a:xfrm>
            <a:off x="266976" y="2983481"/>
            <a:ext cx="1902219" cy="2153345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587;p38">
            <a:extLst>
              <a:ext uri="{FF2B5EF4-FFF2-40B4-BE49-F238E27FC236}">
                <a16:creationId xmlns:a16="http://schemas.microsoft.com/office/drawing/2014/main" id="{6ADB8303-CA64-C0CE-D3EC-24337C98E77E}"/>
              </a:ext>
            </a:extLst>
          </p:cNvPr>
          <p:cNvSpPr/>
          <p:nvPr/>
        </p:nvSpPr>
        <p:spPr>
          <a:xfrm rot="-5400000">
            <a:off x="3111321" y="-1547935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35">
            <a:extLst>
              <a:ext uri="{FF2B5EF4-FFF2-40B4-BE49-F238E27FC236}">
                <a16:creationId xmlns:a16="http://schemas.microsoft.com/office/drawing/2014/main" id="{69E25EF0-58E7-5D68-F865-461E8D3A80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2618" y="805833"/>
            <a:ext cx="5675325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90"/>
            </a:pP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Self-Tracking and Everyday Interaction with Personal Intelligences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84" name="Google Shape;5384;p35">
            <a:extLst>
              <a:ext uri="{FF2B5EF4-FFF2-40B4-BE49-F238E27FC236}">
                <a16:creationId xmlns:a16="http://schemas.microsoft.com/office/drawing/2014/main" id="{877BF590-D362-9A22-7B0A-3FA59F68F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2166" y="376069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Presented By: Team Caffeine</a:t>
            </a:r>
          </a:p>
        </p:txBody>
      </p:sp>
      <p:cxnSp>
        <p:nvCxnSpPr>
          <p:cNvPr id="5386" name="Google Shape;5386;p35">
            <a:extLst>
              <a:ext uri="{FF2B5EF4-FFF2-40B4-BE49-F238E27FC236}">
                <a16:creationId xmlns:a16="http://schemas.microsoft.com/office/drawing/2014/main" id="{3C78D2CF-964B-BC32-EB57-EBEA748BF827}"/>
              </a:ext>
            </a:extLst>
          </p:cNvPr>
          <p:cNvCxnSpPr/>
          <p:nvPr/>
        </p:nvCxnSpPr>
        <p:spPr>
          <a:xfrm>
            <a:off x="3467146" y="3527943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27F998-1E31-744D-1E5E-F1A236C4553F}"/>
              </a:ext>
            </a:extLst>
          </p:cNvPr>
          <p:cNvSpPr/>
          <p:nvPr/>
        </p:nvSpPr>
        <p:spPr>
          <a:xfrm>
            <a:off x="3413337" y="-58919"/>
            <a:ext cx="1902219" cy="794980"/>
          </a:xfrm>
          <a:prstGeom prst="rect">
            <a:avLst/>
          </a:prstGeom>
          <a:solidFill>
            <a:srgbClr val="FFF6F0"/>
          </a:solidFill>
          <a:ln>
            <a:solidFill>
              <a:srgbClr val="FFF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    </a:t>
            </a:r>
            <a:endParaRPr lang="en-US" dirty="0"/>
          </a:p>
        </p:txBody>
      </p:sp>
      <p:pic>
        <p:nvPicPr>
          <p:cNvPr id="25" name="Google Shape;1264;p54">
            <a:extLst>
              <a:ext uri="{FF2B5EF4-FFF2-40B4-BE49-F238E27FC236}">
                <a16:creationId xmlns:a16="http://schemas.microsoft.com/office/drawing/2014/main" id="{47F9D128-74B1-DBBD-5DAF-B3FF2F0E38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74739">
            <a:off x="95955" y="-80299"/>
            <a:ext cx="553465" cy="7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70;p54">
            <a:extLst>
              <a:ext uri="{FF2B5EF4-FFF2-40B4-BE49-F238E27FC236}">
                <a16:creationId xmlns:a16="http://schemas.microsoft.com/office/drawing/2014/main" id="{9B2AA186-8263-63D2-3A11-F1CD2C4407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641" y="1911928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69;p54">
            <a:extLst>
              <a:ext uri="{FF2B5EF4-FFF2-40B4-BE49-F238E27FC236}">
                <a16:creationId xmlns:a16="http://schemas.microsoft.com/office/drawing/2014/main" id="{339C2C28-69E1-866C-AF2A-2742C86B23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2588" y="761353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789;p60">
            <a:extLst>
              <a:ext uri="{FF2B5EF4-FFF2-40B4-BE49-F238E27FC236}">
                <a16:creationId xmlns:a16="http://schemas.microsoft.com/office/drawing/2014/main" id="{3676FA57-68D4-8668-3CE9-8F4CE6B1E68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430123">
            <a:off x="4258858" y="238801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AF03F64-8C4F-E7AF-B768-A9CFF9237A8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9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3" grpId="0"/>
      <p:bldP spid="538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75DB46EC-734B-48FD-D14D-0EECFCB45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B806F71C-679A-7963-363A-3867326FB100}"/>
              </a:ext>
            </a:extLst>
          </p:cNvPr>
          <p:cNvSpPr/>
          <p:nvPr/>
        </p:nvSpPr>
        <p:spPr>
          <a:xfrm rot="5400000">
            <a:off x="3968522" y="-23003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EA6E1384-DCBD-3518-C437-669D3AF952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901372" y="1301295"/>
            <a:ext cx="703965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70C1D8FA-6FB0-18EF-4DA7-BA07FCE801D5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B8567808-AB6B-CD92-1F5E-96F4980E992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9E31E3C6-9F74-A6F1-900F-58B685A9572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5A6E9D95-B304-7C40-2086-AFCD469A2B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1373" y="-125764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AI Features &amp; Personalization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6F250332-49F1-3E46-DC1C-03E53ADBA9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2440" y="1637216"/>
            <a:ext cx="6297909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📋 Adaptive Suggestions: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refines recommendations </a:t>
            </a:r>
          </a:p>
          <a:p>
            <a:pPr marL="0" indent="0" algn="just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based on past behaviour.</a:t>
            </a:r>
          </a:p>
          <a:p>
            <a:pPr marL="0" lvl="0" indent="0" algn="just"/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/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😊 User Preferences &amp; Mood Detection: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aware </a:t>
            </a:r>
          </a:p>
          <a:p>
            <a:pPr marL="0" lvl="0" indent="0" algn="just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activity suggestions.</a:t>
            </a:r>
          </a:p>
          <a:p>
            <a:pPr marL="0" lvl="0" indent="0" algn="just"/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🎮 Gamification: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Rewards users for making good </a:t>
            </a:r>
          </a:p>
          <a:p>
            <a:pPr marL="0" indent="0"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use of  idle time.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DF652351-F8C0-28E7-11C5-AD8DB32EA5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1CF372C-93B5-3AC4-08A6-3CD0CE6DD6E4}"/>
              </a:ext>
            </a:extLst>
          </p:cNvPr>
          <p:cNvSpPr/>
          <p:nvPr/>
        </p:nvSpPr>
        <p:spPr>
          <a:xfrm>
            <a:off x="8142101" y="4476750"/>
            <a:ext cx="807983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29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EB2283E4-8ED4-57F6-A1C9-A4658868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CBF9E3FA-EF26-9229-495E-80A2B3F921E7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50CFBFEB-AF31-45A6-16E1-050AA45A47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D4A04157-F75E-08B0-2F5D-D5DAC35ED4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7B1334E0-750B-97EA-C387-E9CD7860B24F}"/>
              </a:ext>
            </a:extLst>
          </p:cNvPr>
          <p:cNvSpPr txBox="1">
            <a:spLocks/>
          </p:cNvSpPr>
          <p:nvPr/>
        </p:nvSpPr>
        <p:spPr>
          <a:xfrm>
            <a:off x="1770518" y="1845205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/>
              <a:t>"</a:t>
            </a:r>
            <a:r>
              <a:rPr lang="en-GB" b="1" dirty="0" err="1"/>
              <a:t>FlowTrack</a:t>
            </a:r>
            <a:r>
              <a:rPr lang="en-GB" dirty="0"/>
              <a:t>" Detection for Tiny Distractions</a:t>
            </a:r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DA4A9074-BE8A-DE06-D29F-FAF3A53D56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78289461-91E7-DE95-0702-FCCE20622E9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BAF9DE67-78AB-6EA6-91D7-3554CFFE72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7EFCC49-AD38-0508-AF70-8FABDBA53490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5" name="Google Shape;5384;p35">
            <a:extLst>
              <a:ext uri="{FF2B5EF4-FFF2-40B4-BE49-F238E27FC236}">
                <a16:creationId xmlns:a16="http://schemas.microsoft.com/office/drawing/2014/main" id="{9839246D-19F4-965E-98D5-44FA4EAAF7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84716" y="51563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Proposal Exploration ~ 3</a:t>
            </a:r>
          </a:p>
        </p:txBody>
      </p:sp>
    </p:spTree>
    <p:extLst>
      <p:ext uri="{BB962C8B-B14F-4D97-AF65-F5344CB8AC3E}">
        <p14:creationId xmlns:p14="http://schemas.microsoft.com/office/powerpoint/2010/main" val="349858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A92B23C4-41BE-BA2E-D643-105CC192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39">
            <a:extLst>
              <a:ext uri="{FF2B5EF4-FFF2-40B4-BE49-F238E27FC236}">
                <a16:creationId xmlns:a16="http://schemas.microsoft.com/office/drawing/2014/main" id="{016546B8-B256-45D4-2795-E43E0FAF1625}"/>
              </a:ext>
            </a:extLst>
          </p:cNvPr>
          <p:cNvSpPr/>
          <p:nvPr/>
        </p:nvSpPr>
        <p:spPr>
          <a:xfrm>
            <a:off x="855617" y="312694"/>
            <a:ext cx="7026599" cy="4351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`</a:t>
            </a:r>
            <a:endParaRPr dirty="0"/>
          </a:p>
        </p:txBody>
      </p: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3A9A5305-7064-B1B7-695C-23C4FE758DA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9503" y="-403343"/>
            <a:ext cx="6544926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How to Track Micro-Distractions? 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AE66C3CD-18E5-68E3-F5FE-4C6F9CB0AE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7516" y="1445045"/>
            <a:ext cx="6722713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Passive Behavioral Tracking</a:t>
            </a:r>
          </a:p>
          <a:p>
            <a:pPr marL="0" lvl="0" indent="0" algn="l"/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🔺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Gaze Tracking (Webcam) </a:t>
            </a:r>
          </a:p>
          <a:p>
            <a:pPr marL="0" lvl="0" indent="0" algn="l"/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🔺 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Typing &amp; Cursor Activity </a:t>
            </a:r>
          </a:p>
          <a:p>
            <a:pPr marL="0" lvl="0" indent="0" algn="l"/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🔺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Phone Pickup &amp; Notification Response </a:t>
            </a:r>
          </a:p>
          <a:p>
            <a:pPr marL="0" lvl="0" indent="0" algn="l"/>
            <a:endParaRPr lang="en-US" sz="2000" kern="1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Physiological Tracking (Advanced)</a:t>
            </a:r>
            <a:r>
              <a:rPr lang="en-BD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/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🔺 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Heart Rate &amp; Stress Detection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</a:p>
          <a:p>
            <a:pPr marL="0" lvl="0" indent="0" algn="l"/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🔺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EEG Brainwave Analysis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spcAft>
                <a:spcPts val="1600"/>
              </a:spcAft>
            </a:pP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472" name="Google Shape;5472;p39">
            <a:extLst>
              <a:ext uri="{FF2B5EF4-FFF2-40B4-BE49-F238E27FC236}">
                <a16:creationId xmlns:a16="http://schemas.microsoft.com/office/drawing/2014/main" id="{749E0E86-0CF5-18B1-CAD6-0C2C1CF80EBC}"/>
              </a:ext>
            </a:extLst>
          </p:cNvPr>
          <p:cNvCxnSpPr/>
          <p:nvPr/>
        </p:nvCxnSpPr>
        <p:spPr>
          <a:xfrm>
            <a:off x="3397716" y="1118173"/>
            <a:ext cx="2068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87B50C65-110B-A6C1-FEAE-4B5357DF01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ADA9FB-15F7-3E73-8381-7799EFFC6B3D}"/>
              </a:ext>
            </a:extLst>
          </p:cNvPr>
          <p:cNvSpPr/>
          <p:nvPr/>
        </p:nvSpPr>
        <p:spPr>
          <a:xfrm>
            <a:off x="783771" y="2488474"/>
            <a:ext cx="71846" cy="52252"/>
          </a:xfrm>
          <a:prstGeom prst="rect">
            <a:avLst/>
          </a:prstGeom>
          <a:solidFill>
            <a:srgbClr val="E5D5C3"/>
          </a:solidFill>
          <a:ln>
            <a:solidFill>
              <a:srgbClr val="E5D5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EBBA1C5-70B2-4C93-115C-539CC86572FE}"/>
              </a:ext>
            </a:extLst>
          </p:cNvPr>
          <p:cNvSpPr/>
          <p:nvPr/>
        </p:nvSpPr>
        <p:spPr>
          <a:xfrm>
            <a:off x="8156448" y="4476750"/>
            <a:ext cx="793636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516456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9CA15268-58C6-7184-E29A-7F743DC0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20C4C659-10B1-1FEB-DAF1-46A437D0A9C7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E07BE366-D4BC-C359-5C97-48827F78266E}"/>
              </a:ext>
            </a:extLst>
          </p:cNvPr>
          <p:cNvSpPr txBox="1">
            <a:spLocks/>
          </p:cNvSpPr>
          <p:nvPr/>
        </p:nvSpPr>
        <p:spPr>
          <a:xfrm>
            <a:off x="541431" y="322614"/>
            <a:ext cx="4307553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How to Use Tracked Data? </a:t>
            </a: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F12A85B-72C4-D513-8AB0-3C3D0D129A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222525" y="1081349"/>
            <a:ext cx="5293231" cy="256102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C62BBC-1B44-8549-FE00-4BCF61424033}"/>
              </a:ext>
            </a:extLst>
          </p:cNvPr>
          <p:cNvSpPr txBox="1"/>
          <p:nvPr/>
        </p:nvSpPr>
        <p:spPr>
          <a:xfrm>
            <a:off x="353568" y="1258566"/>
            <a:ext cx="5169401" cy="203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US" sz="19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Pattern Analysis</a:t>
            </a:r>
            <a:r>
              <a:rPr lang="en-US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Identifies when and why distractions happen</a:t>
            </a:r>
            <a:r>
              <a:rPr lang="en-BD" sz="1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BD" sz="1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🤖 </a:t>
            </a:r>
            <a:r>
              <a:rPr lang="en-US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 Workflow Adjustments</a:t>
            </a:r>
            <a:r>
              <a:rPr lang="en-US" sz="19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Suggestions like batch notifications and focus reminders.</a:t>
            </a:r>
            <a:endParaRPr lang="en-BD" sz="19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319C54-B543-D245-524F-5D193087D354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13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D3203997-86A3-7CC6-1A90-F5C01F9C19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95239EEF-6D44-8116-D35E-690B706FB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91" y="818616"/>
            <a:ext cx="3570509" cy="357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8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EC8E2481-910B-61C1-2A27-E08CE3F6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230CC7F3-F3F0-6868-7E8A-4C97F39D74B9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A5842240-3AA7-BB6F-83AA-814779D8D4F0}"/>
              </a:ext>
            </a:extLst>
          </p:cNvPr>
          <p:cNvSpPr txBox="1">
            <a:spLocks/>
          </p:cNvSpPr>
          <p:nvPr/>
        </p:nvSpPr>
        <p:spPr>
          <a:xfrm>
            <a:off x="1156169" y="297517"/>
            <a:ext cx="3920841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Implementation Strategy</a:t>
            </a:r>
            <a:r>
              <a:rPr lang="en-BD" sz="2400" dirty="0">
                <a:effectLst/>
              </a:rPr>
              <a:t> </a:t>
            </a:r>
            <a:endParaRPr lang="en-US" sz="2400" b="1" dirty="0">
              <a:solidFill>
                <a:schemeClr val="tx1"/>
              </a:solidFill>
              <a:latin typeface="Agrandir Grand Bold"/>
              <a:ea typeface="Agrandir Grand Bold"/>
              <a:cs typeface="Agrandir Grand Bold"/>
              <a:sym typeface="Agrandir Grand Bold"/>
            </a:endParaRP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95DDB9B4-791D-9B61-E98A-B15CC68992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126648" y="942247"/>
            <a:ext cx="6468967" cy="3751672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C72EB-0E96-6720-B1E1-07E0A6651856}"/>
              </a:ext>
            </a:extLst>
          </p:cNvPr>
          <p:cNvSpPr txBox="1"/>
          <p:nvPr/>
        </p:nvSpPr>
        <p:spPr>
          <a:xfrm>
            <a:off x="1426006" y="1308095"/>
            <a:ext cx="5848723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🔴 Phase 1: MVP (Basic Tracking)</a:t>
            </a: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gaze 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tracking, typing pauses, and phone pickups.</a:t>
            </a:r>
          </a:p>
          <a:p>
            <a:pPr>
              <a:spcBef>
                <a:spcPts val="1200"/>
              </a:spcBef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Phase 2: AI Insights &amp; Adjustments</a:t>
            </a:r>
            <a:r>
              <a:rPr lang="en-BD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BD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 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pattern recognition and notification batching.</a:t>
            </a:r>
          </a:p>
          <a:p>
            <a:pPr>
              <a:spcBef>
                <a:spcPts val="1000"/>
              </a:spcBef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Phase 3: Wearable Integration &amp; Advanced AI-</a:t>
            </a:r>
            <a:r>
              <a:rPr lang="en-BD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heart rate monitoring and adaptive distraction blocking.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4E6DE4-AC2D-2FD1-3E66-062FA600455D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14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AAC59607-8E04-C549-203E-A9BDC691CB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2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/>
          <p:cNvSpPr/>
          <p:nvPr/>
        </p:nvSpPr>
        <p:spPr>
          <a:xfrm rot="-5400000">
            <a:off x="2901318" y="-1490936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807" y="1161843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048855" y="295800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/>
          <p:cNvSpPr txBox="1">
            <a:spLocks/>
          </p:cNvSpPr>
          <p:nvPr/>
        </p:nvSpPr>
        <p:spPr>
          <a:xfrm>
            <a:off x="1152634" y="1234973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US" sz="6600" dirty="0">
                <a:latin typeface="+mj-lt"/>
              </a:rPr>
              <a:t>Thank You!</a:t>
            </a:r>
          </a:p>
        </p:txBody>
      </p:sp>
      <p:pic>
        <p:nvPicPr>
          <p:cNvPr id="28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46121">
            <a:off x="649159" y="2256585"/>
            <a:ext cx="1731677" cy="96089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29" name="Google Shape;6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328224" y="2093519"/>
            <a:ext cx="1493508" cy="199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200012">
            <a:off x="508307" y="2491304"/>
            <a:ext cx="814722" cy="139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7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241" y="1440281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6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977548">
            <a:off x="6896742" y="396092"/>
            <a:ext cx="1350731" cy="749513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34" name="Google Shape;6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92967">
            <a:off x="7610920" y="649986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010731">
            <a:off x="1168352" y="3200853"/>
            <a:ext cx="400612" cy="6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1C87AB8C-F3E7-8097-0C00-385A117AA544}"/>
              </a:ext>
            </a:extLst>
          </p:cNvPr>
          <p:cNvSpPr/>
          <p:nvPr/>
        </p:nvSpPr>
        <p:spPr>
          <a:xfrm>
            <a:off x="7827472" y="2611721"/>
            <a:ext cx="1161038" cy="2544108"/>
          </a:xfrm>
          <a:custGeom>
            <a:avLst/>
            <a:gdLst/>
            <a:ahLst/>
            <a:cxnLst/>
            <a:rect l="l" t="t" r="r" b="b"/>
            <a:pathLst>
              <a:path w="5046653" h="11058404">
                <a:moveTo>
                  <a:pt x="0" y="0"/>
                </a:moveTo>
                <a:lnTo>
                  <a:pt x="5046653" y="0"/>
                </a:lnTo>
                <a:lnTo>
                  <a:pt x="5046653" y="11058403"/>
                </a:lnTo>
                <a:lnTo>
                  <a:pt x="0" y="11058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27CB104-C7A5-4120-89BB-025C7E9E54FF}"/>
              </a:ext>
            </a:extLst>
          </p:cNvPr>
          <p:cNvSpPr/>
          <p:nvPr/>
        </p:nvSpPr>
        <p:spPr>
          <a:xfrm>
            <a:off x="6409257" y="2487926"/>
            <a:ext cx="1303646" cy="2655574"/>
          </a:xfrm>
          <a:custGeom>
            <a:avLst/>
            <a:gdLst/>
            <a:ahLst/>
            <a:cxnLst/>
            <a:rect l="l" t="t" r="r" b="b"/>
            <a:pathLst>
              <a:path w="5297171" h="10790533">
                <a:moveTo>
                  <a:pt x="0" y="0"/>
                </a:moveTo>
                <a:lnTo>
                  <a:pt x="5297171" y="0"/>
                </a:lnTo>
                <a:lnTo>
                  <a:pt x="5297171" y="10790533"/>
                </a:lnTo>
                <a:lnTo>
                  <a:pt x="0" y="10790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27CAFF-EF2A-242A-54A0-8C335DD68837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76908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1D9A2B95-5C21-004E-9F9B-9B2FAFFF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A26046DC-58D5-99D8-8C73-A4F4884B0107}"/>
              </a:ext>
            </a:extLst>
          </p:cNvPr>
          <p:cNvSpPr/>
          <p:nvPr/>
        </p:nvSpPr>
        <p:spPr>
          <a:xfrm rot="-5400000">
            <a:off x="3343712" y="-841390"/>
            <a:ext cx="2456574" cy="7075149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A59D4F95-EE43-F914-AB6A-27443B872F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93D9E2DF-091A-2B5B-9FCA-33B0C06AE6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6CCE6BF5-2392-CA35-BA4C-3645914B47A2}"/>
              </a:ext>
            </a:extLst>
          </p:cNvPr>
          <p:cNvSpPr txBox="1">
            <a:spLocks/>
          </p:cNvSpPr>
          <p:nvPr/>
        </p:nvSpPr>
        <p:spPr>
          <a:xfrm>
            <a:off x="1595028" y="1884519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/>
              <a:t>"</a:t>
            </a:r>
            <a:r>
              <a:rPr lang="en-GB" b="1" dirty="0" err="1"/>
              <a:t>SmartLife</a:t>
            </a:r>
            <a:r>
              <a:rPr lang="en-GB" dirty="0"/>
              <a:t>: Personal Intelligence &amp; Health Tracker"</a:t>
            </a:r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6AB53871-E673-4D05-3B45-CE3E82F735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E72F4361-A55E-EDB4-C166-5B0D4342B1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218017C1-DE58-69ED-441E-941950A4B31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B78E6C-0C9D-534A-6621-70FD43D33F4C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Google Shape;5384;p35">
            <a:extLst>
              <a:ext uri="{FF2B5EF4-FFF2-40B4-BE49-F238E27FC236}">
                <a16:creationId xmlns:a16="http://schemas.microsoft.com/office/drawing/2014/main" id="{73191D44-1B04-FCF7-ECC8-266B10F499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84716" y="51563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Proposal Exploration ~ 1</a:t>
            </a:r>
          </a:p>
        </p:txBody>
      </p:sp>
    </p:spTree>
    <p:extLst>
      <p:ext uri="{BB962C8B-B14F-4D97-AF65-F5344CB8AC3E}">
        <p14:creationId xmlns:p14="http://schemas.microsoft.com/office/powerpoint/2010/main" val="3219866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16EF37A4-94CE-29E8-5DD2-B1155CB91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8FCC98A3-F6DF-52E6-83D0-7BA0B4DCA4EB}"/>
              </a:ext>
            </a:extLst>
          </p:cNvPr>
          <p:cNvSpPr/>
          <p:nvPr/>
        </p:nvSpPr>
        <p:spPr>
          <a:xfrm rot="5400000">
            <a:off x="3672802" y="-1986767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443088DF-697C-0E95-BB3B-DF02CF41E3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19828" y="1252876"/>
            <a:ext cx="7053788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9AD43B11-AD53-EF77-436C-3ABDACF5FCDC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F8E62D2F-6F21-E7B2-9D94-0211B48D656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202B7517-B76D-19EE-804C-495688884B1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4A237CAD-48AC-917F-0CEB-8F2FBCCC3F3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68552" y="0"/>
            <a:ext cx="6156340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What is “</a:t>
            </a:r>
            <a:r>
              <a:rPr lang="en-GB" sz="2800" dirty="0" err="1">
                <a:solidFill>
                  <a:schemeClr val="accent2">
                    <a:lumMod val="50000"/>
                  </a:schemeClr>
                </a:solidFill>
                <a:latin typeface="+mn-lt"/>
              </a:rPr>
              <a:t>SmartLife</a:t>
            </a:r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”?</a:t>
            </a:r>
            <a:b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GB" sz="2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081E8058-9BF0-4E7C-FA8D-6FAD10C5DC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1852" y="1908678"/>
            <a:ext cx="6593573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</a:t>
            </a: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self-tracking app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optimizing daily routines.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personalized insights on </a:t>
            </a: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diet, exercise, stress, productivity, and sleep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users make informed lifestyle adjustments for improved well-being and efficiency.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F28368F8-B547-6322-08E0-5C4C6EA2E8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2323E4-1A95-F8C4-44D3-8678A9DFDE57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167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2A05CDEF-8C5F-1DB1-9524-292293108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EAF79B9B-91DA-F84B-2ECE-DB0AAE6FFA4A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0B88412E-9073-EE07-264E-FEF66E39809A}"/>
              </a:ext>
            </a:extLst>
          </p:cNvPr>
          <p:cNvSpPr txBox="1">
            <a:spLocks/>
          </p:cNvSpPr>
          <p:nvPr/>
        </p:nvSpPr>
        <p:spPr>
          <a:xfrm>
            <a:off x="541431" y="322614"/>
            <a:ext cx="578813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ADDING A REWARDS SYSTEM</a:t>
            </a: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6DAC9B2C-FE48-9373-9857-5937F04BF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34223" y="1069159"/>
            <a:ext cx="4349497" cy="2990778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A5F68-EA7F-CCCF-28D1-36EFC05209FC}"/>
              </a:ext>
            </a:extLst>
          </p:cNvPr>
          <p:cNvSpPr txBox="1"/>
          <p:nvPr/>
        </p:nvSpPr>
        <p:spPr>
          <a:xfrm>
            <a:off x="818415" y="1246375"/>
            <a:ext cx="403056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📊 Data Tracking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🤖 AI Analysis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💡 Personalized Suggestions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🎯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Adaptive Goal Setting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🪂 User-Friendly Interface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3B6215-F988-ACB9-4402-D0CE1831D36F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8CBF619A-A32C-1BF7-201E-0ECE564902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179BC22E-C627-C631-FD5F-2F929FAC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12" y="800672"/>
            <a:ext cx="3932268" cy="37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17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F4A27B74-D64D-13ED-C4AD-0532039BE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5853D866-85EB-C87A-4B5E-166916BB52E0}"/>
              </a:ext>
            </a:extLst>
          </p:cNvPr>
          <p:cNvSpPr/>
          <p:nvPr/>
        </p:nvSpPr>
        <p:spPr>
          <a:xfrm rot="5400000">
            <a:off x="3672802" y="-1986767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03060C96-D52C-DAB6-AB00-FA7C8762FE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19828" y="1252877"/>
            <a:ext cx="7380588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C7A701AD-2A73-01F2-3FAC-AF076E93763A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A8D30CBC-28BB-4151-1461-401B8411EA7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3EDE8701-6A63-408C-B73C-1BC97B1182F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EE385EDA-40F3-A23F-11A6-C3CDB7BAB64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68552" y="0"/>
            <a:ext cx="6156340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What is the purpose?</a:t>
            </a:r>
            <a:b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GB" sz="2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FEBEEF94-CB8A-B9DD-B3AA-F9B375F212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1852" y="1908678"/>
            <a:ext cx="6932577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users </a:t>
            </a: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diet, fitness, stress levels, productivity,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sleep quality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AI-driven guidance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overall well being and work life balance.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Transforms </a:t>
            </a: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self-tracking data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meaningful, actionable insights for a healthier lifestyle.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0B8F5FEB-0A5E-DF27-818E-907F4C2017A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E444840-68F6-E4ED-9F65-62B4108EA62E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864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5">
          <a:extLst>
            <a:ext uri="{FF2B5EF4-FFF2-40B4-BE49-F238E27FC236}">
              <a16:creationId xmlns:a16="http://schemas.microsoft.com/office/drawing/2014/main" id="{0CA26C8E-6F5C-6F2F-B615-07F23FB4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0;p38">
            <a:extLst>
              <a:ext uri="{FF2B5EF4-FFF2-40B4-BE49-F238E27FC236}">
                <a16:creationId xmlns:a16="http://schemas.microsoft.com/office/drawing/2014/main" id="{886853B3-6609-E9E4-100E-34493E72A137}"/>
              </a:ext>
            </a:extLst>
          </p:cNvPr>
          <p:cNvSpPr/>
          <p:nvPr/>
        </p:nvSpPr>
        <p:spPr>
          <a:xfrm rot="5400000">
            <a:off x="2882537" y="-2377644"/>
            <a:ext cx="468107" cy="5788136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5;p40">
            <a:extLst>
              <a:ext uri="{FF2B5EF4-FFF2-40B4-BE49-F238E27FC236}">
                <a16:creationId xmlns:a16="http://schemas.microsoft.com/office/drawing/2014/main" id="{4686EEBF-87DE-E776-8AEA-02F9BBA4927A}"/>
              </a:ext>
            </a:extLst>
          </p:cNvPr>
          <p:cNvSpPr txBox="1">
            <a:spLocks/>
          </p:cNvSpPr>
          <p:nvPr/>
        </p:nvSpPr>
        <p:spPr>
          <a:xfrm>
            <a:off x="541431" y="322614"/>
            <a:ext cx="5788137" cy="43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>
              <a:lnSpc>
                <a:spcPts val="4458"/>
              </a:lnSpc>
            </a:pPr>
            <a:r>
              <a:rPr lang="en-US" sz="2800" b="1" dirty="0">
                <a:solidFill>
                  <a:schemeClr val="tx1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How does it relate to the theme?</a:t>
            </a:r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DE0FDC9C-6770-069C-D4A1-9642B15538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1126648" y="942247"/>
            <a:ext cx="6468967" cy="3751672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DCFC2-0D8D-5D6F-CFDB-25223324A067}"/>
              </a:ext>
            </a:extLst>
          </p:cNvPr>
          <p:cNvSpPr txBox="1"/>
          <p:nvPr/>
        </p:nvSpPr>
        <p:spPr>
          <a:xfrm>
            <a:off x="1436769" y="1113615"/>
            <a:ext cx="5848723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🤖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Optimization: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self-tracking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with AI intelligence for comprehensive health and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lifestyle enhancement.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📺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Visualization: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personalized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recommendations and behavior change strategies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instead of just displaying data.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👨‍⚕️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Empowerment: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users improve physical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health, mental well-being, and daily performance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through smart tracking.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D15B8C-8DE1-E100-66CA-0A93242437F5}"/>
              </a:ext>
            </a:extLst>
          </p:cNvPr>
          <p:cNvSpPr/>
          <p:nvPr/>
        </p:nvSpPr>
        <p:spPr>
          <a:xfrm>
            <a:off x="8341446" y="4565842"/>
            <a:ext cx="672859" cy="577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4" name="Google Shape;5497;p41">
            <a:extLst>
              <a:ext uri="{FF2B5EF4-FFF2-40B4-BE49-F238E27FC236}">
                <a16:creationId xmlns:a16="http://schemas.microsoft.com/office/drawing/2014/main" id="{C68DDB4F-DE96-CCBD-B631-28077A4688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2019" flipH="1">
            <a:off x="-331039" y="3793214"/>
            <a:ext cx="1252670" cy="190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8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1">
          <a:extLst>
            <a:ext uri="{FF2B5EF4-FFF2-40B4-BE49-F238E27FC236}">
              <a16:creationId xmlns:a16="http://schemas.microsoft.com/office/drawing/2014/main" id="{1F238451-18C0-A917-D032-EC6AB597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87;p38">
            <a:extLst>
              <a:ext uri="{FF2B5EF4-FFF2-40B4-BE49-F238E27FC236}">
                <a16:creationId xmlns:a16="http://schemas.microsoft.com/office/drawing/2014/main" id="{C705E415-B88E-0CF4-F668-9D233A824239}"/>
              </a:ext>
            </a:extLst>
          </p:cNvPr>
          <p:cNvSpPr/>
          <p:nvPr/>
        </p:nvSpPr>
        <p:spPr>
          <a:xfrm rot="-5400000">
            <a:off x="3269011" y="-1240281"/>
            <a:ext cx="2456574" cy="7872931"/>
          </a:xfrm>
          <a:custGeom>
            <a:avLst/>
            <a:gdLst/>
            <a:ahLst/>
            <a:cxnLst/>
            <a:rect l="l" t="t" r="r" b="b"/>
            <a:pathLst>
              <a:path w="47124" h="62431" extrusionOk="0">
                <a:moveTo>
                  <a:pt x="2142" y="0"/>
                </a:moveTo>
                <a:cubicBezTo>
                  <a:pt x="2073" y="0"/>
                  <a:pt x="2015" y="13"/>
                  <a:pt x="1974" y="43"/>
                </a:cubicBezTo>
                <a:cubicBezTo>
                  <a:pt x="1759" y="205"/>
                  <a:pt x="1" y="1062"/>
                  <a:pt x="1" y="1062"/>
                </a:cubicBezTo>
                <a:lnTo>
                  <a:pt x="5" y="1730"/>
                </a:lnTo>
                <a:lnTo>
                  <a:pt x="12" y="53535"/>
                </a:lnTo>
                <a:lnTo>
                  <a:pt x="12" y="54327"/>
                </a:lnTo>
                <a:cubicBezTo>
                  <a:pt x="12" y="54327"/>
                  <a:pt x="2548" y="54873"/>
                  <a:pt x="2977" y="55043"/>
                </a:cubicBezTo>
                <a:cubicBezTo>
                  <a:pt x="3100" y="55090"/>
                  <a:pt x="3250" y="55106"/>
                  <a:pt x="3406" y="55106"/>
                </a:cubicBezTo>
                <a:cubicBezTo>
                  <a:pt x="3570" y="55106"/>
                  <a:pt x="3740" y="55088"/>
                  <a:pt x="3890" y="55071"/>
                </a:cubicBezTo>
                <a:cubicBezTo>
                  <a:pt x="4036" y="55053"/>
                  <a:pt x="4164" y="55035"/>
                  <a:pt x="4248" y="55035"/>
                </a:cubicBezTo>
                <a:cubicBezTo>
                  <a:pt x="4278" y="55035"/>
                  <a:pt x="4302" y="55037"/>
                  <a:pt x="4319" y="55043"/>
                </a:cubicBezTo>
                <a:cubicBezTo>
                  <a:pt x="4481" y="55087"/>
                  <a:pt x="4719" y="55233"/>
                  <a:pt x="5015" y="55375"/>
                </a:cubicBezTo>
                <a:cubicBezTo>
                  <a:pt x="5314" y="55516"/>
                  <a:pt x="5904" y="55706"/>
                  <a:pt x="6304" y="55706"/>
                </a:cubicBezTo>
                <a:cubicBezTo>
                  <a:pt x="6708" y="55706"/>
                  <a:pt x="7299" y="55755"/>
                  <a:pt x="7538" y="55828"/>
                </a:cubicBezTo>
                <a:cubicBezTo>
                  <a:pt x="7780" y="55900"/>
                  <a:pt x="8908" y="56090"/>
                  <a:pt x="9231" y="56183"/>
                </a:cubicBezTo>
                <a:cubicBezTo>
                  <a:pt x="9551" y="56280"/>
                  <a:pt x="9822" y="56709"/>
                  <a:pt x="10007" y="56923"/>
                </a:cubicBezTo>
                <a:cubicBezTo>
                  <a:pt x="10197" y="57138"/>
                  <a:pt x="10517" y="57566"/>
                  <a:pt x="10893" y="57804"/>
                </a:cubicBezTo>
                <a:cubicBezTo>
                  <a:pt x="11269" y="58043"/>
                  <a:pt x="11483" y="58472"/>
                  <a:pt x="11754" y="58520"/>
                </a:cubicBezTo>
                <a:cubicBezTo>
                  <a:pt x="12021" y="58569"/>
                  <a:pt x="13444" y="58734"/>
                  <a:pt x="13525" y="58779"/>
                </a:cubicBezTo>
                <a:cubicBezTo>
                  <a:pt x="13531" y="58782"/>
                  <a:pt x="13543" y="58784"/>
                  <a:pt x="13560" y="58784"/>
                </a:cubicBezTo>
                <a:cubicBezTo>
                  <a:pt x="13759" y="58784"/>
                  <a:pt x="14625" y="58540"/>
                  <a:pt x="14625" y="58540"/>
                </a:cubicBezTo>
                <a:cubicBezTo>
                  <a:pt x="14625" y="58540"/>
                  <a:pt x="15672" y="57804"/>
                  <a:pt x="15805" y="57756"/>
                </a:cubicBezTo>
                <a:cubicBezTo>
                  <a:pt x="15925" y="57712"/>
                  <a:pt x="16414" y="57361"/>
                  <a:pt x="16726" y="57361"/>
                </a:cubicBezTo>
                <a:cubicBezTo>
                  <a:pt x="16761" y="57361"/>
                  <a:pt x="16794" y="57366"/>
                  <a:pt x="16824" y="57375"/>
                </a:cubicBezTo>
                <a:cubicBezTo>
                  <a:pt x="17120" y="57469"/>
                  <a:pt x="17953" y="57756"/>
                  <a:pt x="18085" y="57804"/>
                </a:cubicBezTo>
                <a:cubicBezTo>
                  <a:pt x="18091" y="57806"/>
                  <a:pt x="18097" y="57807"/>
                  <a:pt x="18104" y="57807"/>
                </a:cubicBezTo>
                <a:cubicBezTo>
                  <a:pt x="18256" y="57807"/>
                  <a:pt x="18658" y="57348"/>
                  <a:pt x="18867" y="57278"/>
                </a:cubicBezTo>
                <a:cubicBezTo>
                  <a:pt x="18886" y="57272"/>
                  <a:pt x="18918" y="57269"/>
                  <a:pt x="18960" y="57269"/>
                </a:cubicBezTo>
                <a:cubicBezTo>
                  <a:pt x="19383" y="57269"/>
                  <a:pt x="20835" y="57574"/>
                  <a:pt x="20957" y="57659"/>
                </a:cubicBezTo>
                <a:cubicBezTo>
                  <a:pt x="21094" y="57756"/>
                  <a:pt x="22461" y="58278"/>
                  <a:pt x="22784" y="58351"/>
                </a:cubicBezTo>
                <a:cubicBezTo>
                  <a:pt x="23103" y="58423"/>
                  <a:pt x="23722" y="58467"/>
                  <a:pt x="23908" y="58682"/>
                </a:cubicBezTo>
                <a:cubicBezTo>
                  <a:pt x="24098" y="58896"/>
                  <a:pt x="24393" y="59826"/>
                  <a:pt x="24660" y="60064"/>
                </a:cubicBezTo>
                <a:cubicBezTo>
                  <a:pt x="24931" y="60303"/>
                  <a:pt x="25602" y="61330"/>
                  <a:pt x="25950" y="61471"/>
                </a:cubicBezTo>
                <a:cubicBezTo>
                  <a:pt x="26298" y="61613"/>
                  <a:pt x="27212" y="61759"/>
                  <a:pt x="27425" y="61803"/>
                </a:cubicBezTo>
                <a:cubicBezTo>
                  <a:pt x="27440" y="61806"/>
                  <a:pt x="27456" y="61808"/>
                  <a:pt x="27474" y="61808"/>
                </a:cubicBezTo>
                <a:cubicBezTo>
                  <a:pt x="27596" y="61808"/>
                  <a:pt x="27791" y="61741"/>
                  <a:pt x="27996" y="61674"/>
                </a:cubicBezTo>
                <a:cubicBezTo>
                  <a:pt x="28203" y="61609"/>
                  <a:pt x="28414" y="61540"/>
                  <a:pt x="28560" y="61540"/>
                </a:cubicBezTo>
                <a:cubicBezTo>
                  <a:pt x="28567" y="61540"/>
                  <a:pt x="28575" y="61540"/>
                  <a:pt x="28582" y="61540"/>
                </a:cubicBezTo>
                <a:cubicBezTo>
                  <a:pt x="28877" y="61564"/>
                  <a:pt x="29091" y="61949"/>
                  <a:pt x="29278" y="61973"/>
                </a:cubicBezTo>
                <a:cubicBezTo>
                  <a:pt x="29468" y="61993"/>
                  <a:pt x="30110" y="62353"/>
                  <a:pt x="30296" y="62421"/>
                </a:cubicBezTo>
                <a:cubicBezTo>
                  <a:pt x="30313" y="62428"/>
                  <a:pt x="30341" y="62431"/>
                  <a:pt x="30377" y="62431"/>
                </a:cubicBezTo>
                <a:cubicBezTo>
                  <a:pt x="30765" y="62431"/>
                  <a:pt x="32179" y="62108"/>
                  <a:pt x="32500" y="62042"/>
                </a:cubicBezTo>
                <a:cubicBezTo>
                  <a:pt x="32848" y="61969"/>
                  <a:pt x="33600" y="61710"/>
                  <a:pt x="33866" y="61589"/>
                </a:cubicBezTo>
                <a:cubicBezTo>
                  <a:pt x="34137" y="61471"/>
                  <a:pt x="34404" y="61301"/>
                  <a:pt x="34566" y="61217"/>
                </a:cubicBezTo>
                <a:cubicBezTo>
                  <a:pt x="34727" y="61136"/>
                  <a:pt x="36042" y="60542"/>
                  <a:pt x="36227" y="60348"/>
                </a:cubicBezTo>
                <a:cubicBezTo>
                  <a:pt x="36406" y="60169"/>
                  <a:pt x="37477" y="59866"/>
                  <a:pt x="37676" y="59866"/>
                </a:cubicBezTo>
                <a:cubicBezTo>
                  <a:pt x="37689" y="59866"/>
                  <a:pt x="37698" y="59867"/>
                  <a:pt x="37703" y="59870"/>
                </a:cubicBezTo>
                <a:cubicBezTo>
                  <a:pt x="37784" y="59919"/>
                  <a:pt x="38188" y="60206"/>
                  <a:pt x="38375" y="60230"/>
                </a:cubicBezTo>
                <a:cubicBezTo>
                  <a:pt x="38557" y="60253"/>
                  <a:pt x="39373" y="60495"/>
                  <a:pt x="39562" y="60495"/>
                </a:cubicBezTo>
                <a:cubicBezTo>
                  <a:pt x="39571" y="60495"/>
                  <a:pt x="39578" y="60494"/>
                  <a:pt x="39584" y="60493"/>
                </a:cubicBezTo>
                <a:cubicBezTo>
                  <a:pt x="39717" y="60469"/>
                  <a:pt x="40497" y="59729"/>
                  <a:pt x="40497" y="59729"/>
                </a:cubicBezTo>
                <a:cubicBezTo>
                  <a:pt x="40497" y="59729"/>
                  <a:pt x="41463" y="60299"/>
                  <a:pt x="41678" y="60299"/>
                </a:cubicBezTo>
                <a:cubicBezTo>
                  <a:pt x="41775" y="60299"/>
                  <a:pt x="41952" y="60388"/>
                  <a:pt x="42147" y="60473"/>
                </a:cubicBezTo>
                <a:cubicBezTo>
                  <a:pt x="42341" y="60559"/>
                  <a:pt x="42546" y="60642"/>
                  <a:pt x="42702" y="60642"/>
                </a:cubicBezTo>
                <a:cubicBezTo>
                  <a:pt x="42729" y="60642"/>
                  <a:pt x="42754" y="60640"/>
                  <a:pt x="42777" y="60635"/>
                </a:cubicBezTo>
                <a:cubicBezTo>
                  <a:pt x="43072" y="60562"/>
                  <a:pt x="43796" y="60251"/>
                  <a:pt x="44011" y="60251"/>
                </a:cubicBezTo>
                <a:cubicBezTo>
                  <a:pt x="44225" y="60251"/>
                  <a:pt x="44601" y="60348"/>
                  <a:pt x="44843" y="60514"/>
                </a:cubicBezTo>
                <a:cubicBezTo>
                  <a:pt x="45086" y="60683"/>
                  <a:pt x="46667" y="61014"/>
                  <a:pt x="46667" y="61014"/>
                </a:cubicBezTo>
                <a:lnTo>
                  <a:pt x="47124" y="60489"/>
                </a:lnTo>
                <a:lnTo>
                  <a:pt x="47124" y="59733"/>
                </a:lnTo>
                <a:lnTo>
                  <a:pt x="47116" y="9076"/>
                </a:lnTo>
                <a:lnTo>
                  <a:pt x="47116" y="8110"/>
                </a:lnTo>
                <a:cubicBezTo>
                  <a:pt x="47116" y="8110"/>
                  <a:pt x="45769" y="8301"/>
                  <a:pt x="45419" y="8301"/>
                </a:cubicBezTo>
                <a:cubicBezTo>
                  <a:pt x="45399" y="8301"/>
                  <a:pt x="45382" y="8301"/>
                  <a:pt x="45369" y="8299"/>
                </a:cubicBezTo>
                <a:cubicBezTo>
                  <a:pt x="45363" y="8299"/>
                  <a:pt x="45356" y="8298"/>
                  <a:pt x="45349" y="8298"/>
                </a:cubicBezTo>
                <a:cubicBezTo>
                  <a:pt x="45095" y="8298"/>
                  <a:pt x="44509" y="8729"/>
                  <a:pt x="44378" y="8777"/>
                </a:cubicBezTo>
                <a:cubicBezTo>
                  <a:pt x="44247" y="8823"/>
                  <a:pt x="43674" y="9329"/>
                  <a:pt x="43486" y="9329"/>
                </a:cubicBezTo>
                <a:cubicBezTo>
                  <a:pt x="43479" y="9329"/>
                  <a:pt x="43472" y="9329"/>
                  <a:pt x="43465" y="9327"/>
                </a:cubicBezTo>
                <a:cubicBezTo>
                  <a:pt x="43321" y="9284"/>
                  <a:pt x="42797" y="9052"/>
                  <a:pt x="42456" y="9052"/>
                </a:cubicBezTo>
                <a:cubicBezTo>
                  <a:pt x="42413" y="9052"/>
                  <a:pt x="42373" y="9056"/>
                  <a:pt x="42337" y="9064"/>
                </a:cubicBezTo>
                <a:cubicBezTo>
                  <a:pt x="42014" y="9137"/>
                  <a:pt x="41480" y="9779"/>
                  <a:pt x="41318" y="9779"/>
                </a:cubicBezTo>
                <a:cubicBezTo>
                  <a:pt x="41156" y="9779"/>
                  <a:pt x="39976" y="10803"/>
                  <a:pt x="39842" y="10876"/>
                </a:cubicBezTo>
                <a:cubicBezTo>
                  <a:pt x="39713" y="10946"/>
                  <a:pt x="39177" y="11305"/>
                  <a:pt x="39049" y="11305"/>
                </a:cubicBezTo>
                <a:cubicBezTo>
                  <a:pt x="39044" y="11305"/>
                  <a:pt x="39041" y="11304"/>
                  <a:pt x="39038" y="11304"/>
                </a:cubicBezTo>
                <a:cubicBezTo>
                  <a:pt x="38929" y="11279"/>
                  <a:pt x="38153" y="10734"/>
                  <a:pt x="38019" y="10685"/>
                </a:cubicBezTo>
                <a:cubicBezTo>
                  <a:pt x="37881" y="10637"/>
                  <a:pt x="37481" y="10208"/>
                  <a:pt x="37210" y="10208"/>
                </a:cubicBezTo>
                <a:cubicBezTo>
                  <a:pt x="37010" y="10208"/>
                  <a:pt x="36491" y="10249"/>
                  <a:pt x="36154" y="10249"/>
                </a:cubicBezTo>
                <a:cubicBezTo>
                  <a:pt x="36042" y="10249"/>
                  <a:pt x="35950" y="10244"/>
                  <a:pt x="35896" y="10232"/>
                </a:cubicBezTo>
                <a:cubicBezTo>
                  <a:pt x="35682" y="10184"/>
                  <a:pt x="35039" y="9566"/>
                  <a:pt x="34878" y="9469"/>
                </a:cubicBezTo>
                <a:cubicBezTo>
                  <a:pt x="34716" y="9375"/>
                  <a:pt x="34206" y="8708"/>
                  <a:pt x="33963" y="8611"/>
                </a:cubicBezTo>
                <a:cubicBezTo>
                  <a:pt x="33740" y="8525"/>
                  <a:pt x="33471" y="8274"/>
                  <a:pt x="33262" y="8274"/>
                </a:cubicBezTo>
                <a:cubicBezTo>
                  <a:pt x="33245" y="8274"/>
                  <a:pt x="33228" y="8276"/>
                  <a:pt x="33211" y="8280"/>
                </a:cubicBezTo>
                <a:cubicBezTo>
                  <a:pt x="32997" y="8328"/>
                  <a:pt x="31869" y="8493"/>
                  <a:pt x="31683" y="8493"/>
                </a:cubicBezTo>
                <a:cubicBezTo>
                  <a:pt x="31507" y="8493"/>
                  <a:pt x="30682" y="9025"/>
                  <a:pt x="30411" y="9025"/>
                </a:cubicBezTo>
                <a:cubicBezTo>
                  <a:pt x="30395" y="9025"/>
                  <a:pt x="30381" y="9023"/>
                  <a:pt x="30369" y="9019"/>
                </a:cubicBezTo>
                <a:cubicBezTo>
                  <a:pt x="30332" y="9006"/>
                  <a:pt x="30283" y="9001"/>
                  <a:pt x="30224" y="9001"/>
                </a:cubicBezTo>
                <a:cubicBezTo>
                  <a:pt x="30121" y="9001"/>
                  <a:pt x="29992" y="9016"/>
                  <a:pt x="29856" y="9032"/>
                </a:cubicBezTo>
                <a:cubicBezTo>
                  <a:pt x="29716" y="9045"/>
                  <a:pt x="29571" y="9059"/>
                  <a:pt x="29442" y="9059"/>
                </a:cubicBezTo>
                <a:cubicBezTo>
                  <a:pt x="29332" y="9059"/>
                  <a:pt x="29234" y="9049"/>
                  <a:pt x="29160" y="9019"/>
                </a:cubicBezTo>
                <a:cubicBezTo>
                  <a:pt x="28865" y="8898"/>
                  <a:pt x="28246" y="8469"/>
                  <a:pt x="27927" y="8328"/>
                </a:cubicBezTo>
                <a:cubicBezTo>
                  <a:pt x="27604" y="8183"/>
                  <a:pt x="27013" y="8065"/>
                  <a:pt x="26904" y="7899"/>
                </a:cubicBezTo>
                <a:cubicBezTo>
                  <a:pt x="26799" y="7730"/>
                  <a:pt x="26314" y="7398"/>
                  <a:pt x="26314" y="7135"/>
                </a:cubicBezTo>
                <a:cubicBezTo>
                  <a:pt x="26314" y="6873"/>
                  <a:pt x="25376" y="6614"/>
                  <a:pt x="25242" y="6517"/>
                </a:cubicBezTo>
                <a:cubicBezTo>
                  <a:pt x="25109" y="6420"/>
                  <a:pt x="24543" y="6205"/>
                  <a:pt x="24437" y="6112"/>
                </a:cubicBezTo>
                <a:cubicBezTo>
                  <a:pt x="24329" y="6015"/>
                  <a:pt x="23495" y="5494"/>
                  <a:pt x="23338" y="5373"/>
                </a:cubicBezTo>
                <a:cubicBezTo>
                  <a:pt x="23204" y="5276"/>
                  <a:pt x="22123" y="5080"/>
                  <a:pt x="21612" y="5080"/>
                </a:cubicBezTo>
                <a:cubicBezTo>
                  <a:pt x="21503" y="5080"/>
                  <a:pt x="21420" y="5089"/>
                  <a:pt x="21377" y="5110"/>
                </a:cubicBezTo>
                <a:cubicBezTo>
                  <a:pt x="21134" y="5231"/>
                  <a:pt x="20358" y="5801"/>
                  <a:pt x="20249" y="5849"/>
                </a:cubicBezTo>
                <a:cubicBezTo>
                  <a:pt x="20246" y="5850"/>
                  <a:pt x="20243" y="5851"/>
                  <a:pt x="20240" y="5851"/>
                </a:cubicBezTo>
                <a:cubicBezTo>
                  <a:pt x="20142" y="5851"/>
                  <a:pt x="20115" y="5082"/>
                  <a:pt x="20115" y="5082"/>
                </a:cubicBezTo>
                <a:cubicBezTo>
                  <a:pt x="20115" y="5082"/>
                  <a:pt x="19044" y="4612"/>
                  <a:pt x="18773" y="4442"/>
                </a:cubicBezTo>
                <a:cubicBezTo>
                  <a:pt x="18507" y="4277"/>
                  <a:pt x="17512" y="4253"/>
                  <a:pt x="17245" y="4063"/>
                </a:cubicBezTo>
                <a:cubicBezTo>
                  <a:pt x="16974" y="3872"/>
                  <a:pt x="16598" y="3347"/>
                  <a:pt x="16383" y="3205"/>
                </a:cubicBezTo>
                <a:cubicBezTo>
                  <a:pt x="16169" y="3064"/>
                  <a:pt x="14746" y="2777"/>
                  <a:pt x="14560" y="2728"/>
                </a:cubicBezTo>
                <a:cubicBezTo>
                  <a:pt x="14370" y="2680"/>
                  <a:pt x="14185" y="2300"/>
                  <a:pt x="13942" y="2158"/>
                </a:cubicBezTo>
                <a:cubicBezTo>
                  <a:pt x="13703" y="2012"/>
                  <a:pt x="13166" y="1609"/>
                  <a:pt x="12976" y="1467"/>
                </a:cubicBezTo>
                <a:cubicBezTo>
                  <a:pt x="12819" y="1348"/>
                  <a:pt x="12183" y="1108"/>
                  <a:pt x="11778" y="1108"/>
                </a:cubicBezTo>
                <a:cubicBezTo>
                  <a:pt x="11702" y="1108"/>
                  <a:pt x="11635" y="1116"/>
                  <a:pt x="11580" y="1135"/>
                </a:cubicBezTo>
                <a:cubicBezTo>
                  <a:pt x="11527" y="1153"/>
                  <a:pt x="11462" y="1161"/>
                  <a:pt x="11391" y="1161"/>
                </a:cubicBezTo>
                <a:cubicBezTo>
                  <a:pt x="11000" y="1161"/>
                  <a:pt x="10403" y="923"/>
                  <a:pt x="10266" y="824"/>
                </a:cubicBezTo>
                <a:cubicBezTo>
                  <a:pt x="10104" y="702"/>
                  <a:pt x="9648" y="347"/>
                  <a:pt x="9406" y="254"/>
                </a:cubicBezTo>
                <a:cubicBezTo>
                  <a:pt x="9211" y="175"/>
                  <a:pt x="8979" y="66"/>
                  <a:pt x="8636" y="66"/>
                </a:cubicBezTo>
                <a:cubicBezTo>
                  <a:pt x="8559" y="66"/>
                  <a:pt x="8476" y="71"/>
                  <a:pt x="8387" y="84"/>
                </a:cubicBezTo>
                <a:cubicBezTo>
                  <a:pt x="8173" y="116"/>
                  <a:pt x="7816" y="131"/>
                  <a:pt x="7456" y="131"/>
                </a:cubicBezTo>
                <a:cubicBezTo>
                  <a:pt x="7006" y="131"/>
                  <a:pt x="6553" y="108"/>
                  <a:pt x="6373" y="68"/>
                </a:cubicBezTo>
                <a:cubicBezTo>
                  <a:pt x="6307" y="52"/>
                  <a:pt x="6220" y="45"/>
                  <a:pt x="6120" y="45"/>
                </a:cubicBezTo>
                <a:cubicBezTo>
                  <a:pt x="5735" y="45"/>
                  <a:pt x="5170" y="143"/>
                  <a:pt x="4978" y="181"/>
                </a:cubicBezTo>
                <a:cubicBezTo>
                  <a:pt x="4768" y="223"/>
                  <a:pt x="4378" y="463"/>
                  <a:pt x="4104" y="463"/>
                </a:cubicBezTo>
                <a:cubicBezTo>
                  <a:pt x="4062" y="463"/>
                  <a:pt x="4023" y="457"/>
                  <a:pt x="3987" y="444"/>
                </a:cubicBezTo>
                <a:cubicBezTo>
                  <a:pt x="3716" y="347"/>
                  <a:pt x="3369" y="302"/>
                  <a:pt x="3102" y="254"/>
                </a:cubicBezTo>
                <a:cubicBezTo>
                  <a:pt x="2884" y="215"/>
                  <a:pt x="2424" y="0"/>
                  <a:pt x="2142" y="0"/>
                </a:cubicBezTo>
                <a:close/>
              </a:path>
            </a:pathLst>
          </a:custGeom>
          <a:solidFill>
            <a:srgbClr val="FFEED4"/>
          </a:solidFill>
          <a:ln>
            <a:noFill/>
          </a:ln>
          <a:effectLst>
            <a:outerShdw blurRad="71438" dist="66675" dir="3480000" algn="bl" rotWithShape="0">
              <a:srgbClr val="747373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1269;p54">
            <a:extLst>
              <a:ext uri="{FF2B5EF4-FFF2-40B4-BE49-F238E27FC236}">
                <a16:creationId xmlns:a16="http://schemas.microsoft.com/office/drawing/2014/main" id="{243F9803-F302-8350-5832-352B4D2B50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01" y="1811389"/>
            <a:ext cx="542559" cy="112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789;p60">
            <a:extLst>
              <a:ext uri="{FF2B5EF4-FFF2-40B4-BE49-F238E27FC236}">
                <a16:creationId xmlns:a16="http://schemas.microsoft.com/office/drawing/2014/main" id="{65D9CB48-6329-77F2-931D-57BAF68B86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0123">
            <a:off x="4491249" y="945346"/>
            <a:ext cx="584281" cy="9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760;p59">
            <a:extLst>
              <a:ext uri="{FF2B5EF4-FFF2-40B4-BE49-F238E27FC236}">
                <a16:creationId xmlns:a16="http://schemas.microsoft.com/office/drawing/2014/main" id="{66ED7231-97B4-B72F-495D-662EC354AF9B}"/>
              </a:ext>
            </a:extLst>
          </p:cNvPr>
          <p:cNvSpPr txBox="1">
            <a:spLocks/>
          </p:cNvSpPr>
          <p:nvPr/>
        </p:nvSpPr>
        <p:spPr>
          <a:xfrm>
            <a:off x="1595028" y="1884519"/>
            <a:ext cx="6391962" cy="148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36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Marcellus"/>
              <a:buNone/>
              <a:defRPr sz="6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en-GB" dirty="0"/>
              <a:t>“</a:t>
            </a:r>
            <a:r>
              <a:rPr lang="en-GB" b="1" dirty="0" err="1"/>
              <a:t>IdleGenie</a:t>
            </a:r>
            <a:r>
              <a:rPr lang="en-GB" b="1" dirty="0"/>
              <a:t> Motto</a:t>
            </a:r>
            <a:r>
              <a:rPr lang="en-GB" dirty="0"/>
              <a:t>: AI for Idle Time Utilization Tracking”</a:t>
            </a:r>
          </a:p>
        </p:txBody>
      </p:sp>
      <p:pic>
        <p:nvPicPr>
          <p:cNvPr id="25" name="Google Shape;1270;p54">
            <a:extLst>
              <a:ext uri="{FF2B5EF4-FFF2-40B4-BE49-F238E27FC236}">
                <a16:creationId xmlns:a16="http://schemas.microsoft.com/office/drawing/2014/main" id="{385DED1A-0C40-E243-2E61-389BCCD3A2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635" y="2089827"/>
            <a:ext cx="1521985" cy="13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4;p33">
            <a:extLst>
              <a:ext uri="{FF2B5EF4-FFF2-40B4-BE49-F238E27FC236}">
                <a16:creationId xmlns:a16="http://schemas.microsoft.com/office/drawing/2014/main" id="{12ADE49B-9DA4-66A6-D8C6-817CFFFCD1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92967">
            <a:off x="8053314" y="1299532"/>
            <a:ext cx="710960" cy="121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73;p54">
            <a:extLst>
              <a:ext uri="{FF2B5EF4-FFF2-40B4-BE49-F238E27FC236}">
                <a16:creationId xmlns:a16="http://schemas.microsoft.com/office/drawing/2014/main" id="{4030AA51-08C2-4A01-2AB2-8E90A97A8E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492265" flipH="1" flipV="1">
            <a:off x="-128033" y="-361427"/>
            <a:ext cx="1175189" cy="141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7A4DF53-64B1-D921-1A58-67C00EC9F199}"/>
              </a:ext>
            </a:extLst>
          </p:cNvPr>
          <p:cNvSpPr/>
          <p:nvPr/>
        </p:nvSpPr>
        <p:spPr>
          <a:xfrm>
            <a:off x="8277225" y="4305302"/>
            <a:ext cx="672859" cy="71437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" name="Google Shape;5384;p35">
            <a:extLst>
              <a:ext uri="{FF2B5EF4-FFF2-40B4-BE49-F238E27FC236}">
                <a16:creationId xmlns:a16="http://schemas.microsoft.com/office/drawing/2014/main" id="{EBC1D99F-E029-2BAC-1942-F68421C8C6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84716" y="51563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Proposal Exploration ~ 2</a:t>
            </a:r>
          </a:p>
        </p:txBody>
      </p:sp>
    </p:spTree>
    <p:extLst>
      <p:ext uri="{BB962C8B-B14F-4D97-AF65-F5344CB8AC3E}">
        <p14:creationId xmlns:p14="http://schemas.microsoft.com/office/powerpoint/2010/main" val="3646845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303C5B64-2076-9BD5-5102-F6847A6A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2D4B6C20-B4A8-58C1-6B0D-06D1001B72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19827" y="1252876"/>
            <a:ext cx="7083607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A45511A2-BBB2-CC68-8DF1-C31D02CA144B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BF193602-1638-3CBA-B28D-5EB049C84FC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86FCE19E-E5A7-E25C-5C0A-8F79B892CE2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F56613A6-9BB2-458E-B18B-8F35DA64FF3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83460" y="227878"/>
            <a:ext cx="6156340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How to Track Idle Time?</a:t>
            </a:r>
            <a:b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b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GB" sz="2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239F20D4-C149-29F5-21E5-DBF94B3DA8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4843" y="1916467"/>
            <a:ext cx="6593574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📱Smartphone Usage-Based Tracking: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Detects aimless app </a:t>
            </a:r>
          </a:p>
          <a:p>
            <a:pPr marL="0" lvl="0" indent="0" algn="just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switching, inactivity, and screen unlock patterns.</a:t>
            </a:r>
          </a:p>
          <a:p>
            <a:pPr marL="0" lvl="0" indent="0" algn="just"/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/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👣 Environment &amp; Motion Tracking: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GPS, motion </a:t>
            </a:r>
          </a:p>
          <a:p>
            <a:pPr marL="0" lvl="0" indent="0" algn="just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sensors, and accelerometer data to identify waiting periods.</a:t>
            </a:r>
          </a:p>
          <a:p>
            <a:pPr marL="0" lvl="0" indent="0" algn="just"/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🤖 </a:t>
            </a: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AI-Based Pattern Recognition: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Learns habits, predicts </a:t>
            </a:r>
          </a:p>
          <a:p>
            <a:pPr marL="0" lvl="0" indent="0" algn="just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idle moments, and adapts based on user behaviour.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21FECA38-1069-8DBB-A956-10EE16C21E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3FDD24-6226-E1C6-C51A-837A146400D4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332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>
          <a:extLst>
            <a:ext uri="{FF2B5EF4-FFF2-40B4-BE49-F238E27FC236}">
              <a16:creationId xmlns:a16="http://schemas.microsoft.com/office/drawing/2014/main" id="{D9750D6F-7D93-7FBB-C2C2-D39B14D3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38">
            <a:extLst>
              <a:ext uri="{FF2B5EF4-FFF2-40B4-BE49-F238E27FC236}">
                <a16:creationId xmlns:a16="http://schemas.microsoft.com/office/drawing/2014/main" id="{DE952480-189E-5430-7B00-BC8521C6003F}"/>
              </a:ext>
            </a:extLst>
          </p:cNvPr>
          <p:cNvSpPr/>
          <p:nvPr/>
        </p:nvSpPr>
        <p:spPr>
          <a:xfrm rot="5400000">
            <a:off x="3968522" y="-2300325"/>
            <a:ext cx="468107" cy="6602405"/>
          </a:xfrm>
          <a:custGeom>
            <a:avLst/>
            <a:gdLst/>
            <a:ahLst/>
            <a:cxnLst/>
            <a:rect l="l" t="t" r="r" b="b"/>
            <a:pathLst>
              <a:path w="19489" h="37312" extrusionOk="0">
                <a:moveTo>
                  <a:pt x="18199" y="1"/>
                </a:moveTo>
                <a:lnTo>
                  <a:pt x="18162" y="4"/>
                </a:lnTo>
                <a:lnTo>
                  <a:pt x="17705" y="510"/>
                </a:lnTo>
                <a:lnTo>
                  <a:pt x="17249" y="1016"/>
                </a:lnTo>
                <a:lnTo>
                  <a:pt x="16764" y="594"/>
                </a:lnTo>
                <a:lnTo>
                  <a:pt x="16282" y="170"/>
                </a:lnTo>
                <a:lnTo>
                  <a:pt x="16241" y="174"/>
                </a:lnTo>
                <a:lnTo>
                  <a:pt x="15784" y="680"/>
                </a:lnTo>
                <a:lnTo>
                  <a:pt x="15327" y="1185"/>
                </a:lnTo>
                <a:lnTo>
                  <a:pt x="14847" y="764"/>
                </a:lnTo>
                <a:lnTo>
                  <a:pt x="14362" y="344"/>
                </a:lnTo>
                <a:lnTo>
                  <a:pt x="14325" y="348"/>
                </a:lnTo>
                <a:lnTo>
                  <a:pt x="13868" y="854"/>
                </a:lnTo>
                <a:lnTo>
                  <a:pt x="13411" y="1359"/>
                </a:lnTo>
                <a:lnTo>
                  <a:pt x="12926" y="934"/>
                </a:lnTo>
                <a:lnTo>
                  <a:pt x="12445" y="514"/>
                </a:lnTo>
                <a:lnTo>
                  <a:pt x="12409" y="518"/>
                </a:lnTo>
                <a:lnTo>
                  <a:pt x="11951" y="1023"/>
                </a:lnTo>
                <a:lnTo>
                  <a:pt x="11491" y="1529"/>
                </a:lnTo>
                <a:lnTo>
                  <a:pt x="11009" y="1108"/>
                </a:lnTo>
                <a:lnTo>
                  <a:pt x="10524" y="688"/>
                </a:lnTo>
                <a:lnTo>
                  <a:pt x="10488" y="688"/>
                </a:lnTo>
                <a:lnTo>
                  <a:pt x="10031" y="1197"/>
                </a:lnTo>
                <a:lnTo>
                  <a:pt x="9574" y="1703"/>
                </a:lnTo>
                <a:lnTo>
                  <a:pt x="9093" y="1278"/>
                </a:lnTo>
                <a:lnTo>
                  <a:pt x="8608" y="857"/>
                </a:lnTo>
                <a:lnTo>
                  <a:pt x="8572" y="861"/>
                </a:lnTo>
                <a:lnTo>
                  <a:pt x="8115" y="1367"/>
                </a:lnTo>
                <a:lnTo>
                  <a:pt x="7658" y="1872"/>
                </a:lnTo>
                <a:lnTo>
                  <a:pt x="7172" y="1452"/>
                </a:lnTo>
                <a:lnTo>
                  <a:pt x="6691" y="1031"/>
                </a:lnTo>
                <a:lnTo>
                  <a:pt x="6655" y="1031"/>
                </a:lnTo>
                <a:lnTo>
                  <a:pt x="6194" y="1537"/>
                </a:lnTo>
                <a:lnTo>
                  <a:pt x="5737" y="2042"/>
                </a:lnTo>
                <a:lnTo>
                  <a:pt x="5256" y="1622"/>
                </a:lnTo>
                <a:lnTo>
                  <a:pt x="4771" y="1201"/>
                </a:lnTo>
                <a:lnTo>
                  <a:pt x="4735" y="1205"/>
                </a:lnTo>
                <a:lnTo>
                  <a:pt x="4278" y="1710"/>
                </a:lnTo>
                <a:lnTo>
                  <a:pt x="3821" y="2216"/>
                </a:lnTo>
                <a:lnTo>
                  <a:pt x="3336" y="1796"/>
                </a:lnTo>
                <a:lnTo>
                  <a:pt x="2854" y="1375"/>
                </a:lnTo>
                <a:lnTo>
                  <a:pt x="2818" y="1375"/>
                </a:lnTo>
                <a:lnTo>
                  <a:pt x="2358" y="1880"/>
                </a:lnTo>
                <a:lnTo>
                  <a:pt x="1900" y="2386"/>
                </a:lnTo>
                <a:lnTo>
                  <a:pt x="1419" y="1966"/>
                </a:lnTo>
                <a:lnTo>
                  <a:pt x="938" y="1544"/>
                </a:lnTo>
                <a:lnTo>
                  <a:pt x="898" y="1549"/>
                </a:lnTo>
                <a:lnTo>
                  <a:pt x="441" y="2054"/>
                </a:lnTo>
                <a:lnTo>
                  <a:pt x="0" y="2544"/>
                </a:lnTo>
                <a:lnTo>
                  <a:pt x="671" y="36611"/>
                </a:lnTo>
                <a:lnTo>
                  <a:pt x="986" y="36890"/>
                </a:lnTo>
                <a:lnTo>
                  <a:pt x="1472" y="37311"/>
                </a:lnTo>
                <a:lnTo>
                  <a:pt x="1508" y="37307"/>
                </a:lnTo>
                <a:lnTo>
                  <a:pt x="1965" y="36802"/>
                </a:lnTo>
                <a:lnTo>
                  <a:pt x="2422" y="36296"/>
                </a:lnTo>
                <a:lnTo>
                  <a:pt x="2907" y="36716"/>
                </a:lnTo>
                <a:lnTo>
                  <a:pt x="3388" y="37141"/>
                </a:lnTo>
                <a:lnTo>
                  <a:pt x="3421" y="37137"/>
                </a:lnTo>
                <a:lnTo>
                  <a:pt x="3425" y="37137"/>
                </a:lnTo>
                <a:lnTo>
                  <a:pt x="3886" y="36632"/>
                </a:lnTo>
                <a:lnTo>
                  <a:pt x="4338" y="36122"/>
                </a:lnTo>
                <a:lnTo>
                  <a:pt x="4823" y="36546"/>
                </a:lnTo>
                <a:lnTo>
                  <a:pt x="5304" y="36968"/>
                </a:lnTo>
                <a:lnTo>
                  <a:pt x="5345" y="36963"/>
                </a:lnTo>
                <a:lnTo>
                  <a:pt x="5802" y="36458"/>
                </a:lnTo>
                <a:lnTo>
                  <a:pt x="6259" y="35953"/>
                </a:lnTo>
                <a:lnTo>
                  <a:pt x="6740" y="36373"/>
                </a:lnTo>
                <a:lnTo>
                  <a:pt x="7225" y="36798"/>
                </a:lnTo>
                <a:lnTo>
                  <a:pt x="7241" y="36793"/>
                </a:lnTo>
                <a:lnTo>
                  <a:pt x="7262" y="36793"/>
                </a:lnTo>
                <a:lnTo>
                  <a:pt x="7723" y="36288"/>
                </a:lnTo>
                <a:lnTo>
                  <a:pt x="8176" y="35779"/>
                </a:lnTo>
                <a:lnTo>
                  <a:pt x="8661" y="36203"/>
                </a:lnTo>
                <a:lnTo>
                  <a:pt x="9141" y="36623"/>
                </a:lnTo>
                <a:lnTo>
                  <a:pt x="9182" y="36619"/>
                </a:lnTo>
                <a:lnTo>
                  <a:pt x="9639" y="36114"/>
                </a:lnTo>
                <a:lnTo>
                  <a:pt x="10096" y="35609"/>
                </a:lnTo>
                <a:lnTo>
                  <a:pt x="10577" y="36029"/>
                </a:lnTo>
                <a:lnTo>
                  <a:pt x="11058" y="36453"/>
                </a:lnTo>
                <a:lnTo>
                  <a:pt x="11099" y="36449"/>
                </a:lnTo>
                <a:lnTo>
                  <a:pt x="11556" y="35944"/>
                </a:lnTo>
                <a:lnTo>
                  <a:pt x="12013" y="35434"/>
                </a:lnTo>
                <a:lnTo>
                  <a:pt x="12498" y="35859"/>
                </a:lnTo>
                <a:lnTo>
                  <a:pt x="12979" y="36280"/>
                </a:lnTo>
                <a:lnTo>
                  <a:pt x="13015" y="36280"/>
                </a:lnTo>
                <a:lnTo>
                  <a:pt x="13472" y="35770"/>
                </a:lnTo>
                <a:lnTo>
                  <a:pt x="13929" y="35265"/>
                </a:lnTo>
                <a:lnTo>
                  <a:pt x="14414" y="35686"/>
                </a:lnTo>
                <a:lnTo>
                  <a:pt x="14896" y="36110"/>
                </a:lnTo>
                <a:lnTo>
                  <a:pt x="14920" y="36106"/>
                </a:lnTo>
                <a:lnTo>
                  <a:pt x="14935" y="36106"/>
                </a:lnTo>
                <a:lnTo>
                  <a:pt x="15392" y="35600"/>
                </a:lnTo>
                <a:lnTo>
                  <a:pt x="15849" y="35091"/>
                </a:lnTo>
                <a:lnTo>
                  <a:pt x="16335" y="35516"/>
                </a:lnTo>
                <a:lnTo>
                  <a:pt x="16816" y="35936"/>
                </a:lnTo>
                <a:lnTo>
                  <a:pt x="16852" y="35936"/>
                </a:lnTo>
                <a:lnTo>
                  <a:pt x="17309" y="35427"/>
                </a:lnTo>
                <a:lnTo>
                  <a:pt x="17766" y="34921"/>
                </a:lnTo>
                <a:lnTo>
                  <a:pt x="18251" y="35342"/>
                </a:lnTo>
                <a:lnTo>
                  <a:pt x="18732" y="35766"/>
                </a:lnTo>
                <a:lnTo>
                  <a:pt x="18768" y="35762"/>
                </a:lnTo>
                <a:lnTo>
                  <a:pt x="19229" y="35257"/>
                </a:lnTo>
                <a:lnTo>
                  <a:pt x="19488" y="34970"/>
                </a:lnTo>
                <a:lnTo>
                  <a:pt x="19481" y="34445"/>
                </a:lnTo>
                <a:lnTo>
                  <a:pt x="18878" y="591"/>
                </a:lnTo>
                <a:lnTo>
                  <a:pt x="18684" y="421"/>
                </a:lnTo>
                <a:lnTo>
                  <a:pt x="18199" y="1"/>
                </a:lnTo>
                <a:close/>
              </a:path>
            </a:pathLst>
          </a:custGeom>
          <a:solidFill>
            <a:srgbClr val="E2A274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61;p35">
            <a:extLst>
              <a:ext uri="{FF2B5EF4-FFF2-40B4-BE49-F238E27FC236}">
                <a16:creationId xmlns:a16="http://schemas.microsoft.com/office/drawing/2014/main" id="{D4F53969-3564-76A8-4DAE-842DF82515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 flipH="1">
            <a:off x="519826" y="1252876"/>
            <a:ext cx="7499760" cy="3662737"/>
          </a:xfrm>
          <a:prstGeom prst="rect">
            <a:avLst/>
          </a:prstGeom>
          <a:noFill/>
          <a:ln>
            <a:noFill/>
          </a:ln>
          <a:effectLst>
            <a:outerShdw blurRad="14288" dist="28575" dir="5400000" algn="bl" rotWithShape="0">
              <a:srgbClr val="000000">
                <a:alpha val="13000"/>
              </a:srgbClr>
            </a:outerShdw>
          </a:effectLst>
        </p:spPr>
      </p:pic>
      <p:grpSp>
        <p:nvGrpSpPr>
          <p:cNvPr id="3" name="Google Shape;5499;p41">
            <a:extLst>
              <a:ext uri="{FF2B5EF4-FFF2-40B4-BE49-F238E27FC236}">
                <a16:creationId xmlns:a16="http://schemas.microsoft.com/office/drawing/2014/main" id="{DA9F0B35-5009-FF87-119F-A5D834A4DB90}"/>
              </a:ext>
            </a:extLst>
          </p:cNvPr>
          <p:cNvGrpSpPr/>
          <p:nvPr/>
        </p:nvGrpSpPr>
        <p:grpSpPr>
          <a:xfrm rot="19970780">
            <a:off x="-98929" y="3472203"/>
            <a:ext cx="1535885" cy="1679140"/>
            <a:chOff x="-292614" y="567292"/>
            <a:chExt cx="2940553" cy="3538923"/>
          </a:xfrm>
        </p:grpSpPr>
        <p:pic>
          <p:nvPicPr>
            <p:cNvPr id="6" name="Google Shape;5500;p41">
              <a:extLst>
                <a:ext uri="{FF2B5EF4-FFF2-40B4-BE49-F238E27FC236}">
                  <a16:creationId xmlns:a16="http://schemas.microsoft.com/office/drawing/2014/main" id="{42C7D72E-D61A-D516-0A7D-B9F9D45DE40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501;p41">
              <a:extLst>
                <a:ext uri="{FF2B5EF4-FFF2-40B4-BE49-F238E27FC236}">
                  <a16:creationId xmlns:a16="http://schemas.microsoft.com/office/drawing/2014/main" id="{526EB7F6-27B9-454F-1110-692005A4EAE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0" name="Google Shape;5470;p39">
            <a:extLst>
              <a:ext uri="{FF2B5EF4-FFF2-40B4-BE49-F238E27FC236}">
                <a16:creationId xmlns:a16="http://schemas.microsoft.com/office/drawing/2014/main" id="{DEA7B000-CD93-EBC1-8F8E-3F3E6595D6D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1373" y="-125764"/>
            <a:ext cx="6579555" cy="2228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How to Utilize Idle Time Effectively?</a:t>
            </a:r>
          </a:p>
        </p:txBody>
      </p:sp>
      <p:sp>
        <p:nvSpPr>
          <p:cNvPr id="5471" name="Google Shape;5471;p39">
            <a:extLst>
              <a:ext uri="{FF2B5EF4-FFF2-40B4-BE49-F238E27FC236}">
                <a16:creationId xmlns:a16="http://schemas.microsoft.com/office/drawing/2014/main" id="{0A82805E-5886-0ABC-DAB1-58435B2044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803" y="1664477"/>
            <a:ext cx="7477784" cy="2839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📱Productivity: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Micro-learning, note-taking, and email/ task sorting.</a:t>
            </a:r>
          </a:p>
          <a:p>
            <a:pPr marL="0" lvl="0" indent="0" algn="just"/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/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😊 Well-Being: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Meditation, posture fixes, and gratitude reflections</a:t>
            </a:r>
          </a:p>
          <a:p>
            <a:pPr marL="0" lvl="0" indent="0" algn="just"/>
            <a:endParaRPr lang="en-GB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🪩 Entertainment: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reads, mini-games, and music or podcasts.</a:t>
            </a:r>
          </a:p>
          <a:p>
            <a:pPr marL="0" lvl="0" indent="0" algn="just"/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📲 Social Engagement: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messages, forum interactions, and </a:t>
            </a:r>
          </a:p>
          <a:p>
            <a:pPr marL="0" indent="0" algn="just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random acts of kindness</a:t>
            </a:r>
          </a:p>
          <a:p>
            <a:pPr marL="342900" lvl="0" algn="just">
              <a:spcAft>
                <a:spcPts val="1600"/>
              </a:spcAft>
              <a:buFont typeface="Wingdings" pitchFamily="2" charset="2"/>
              <a:buChar char="v"/>
            </a:pPr>
            <a:endParaRPr lang="en-GB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273;p54">
            <a:extLst>
              <a:ext uri="{FF2B5EF4-FFF2-40B4-BE49-F238E27FC236}">
                <a16:creationId xmlns:a16="http://schemas.microsoft.com/office/drawing/2014/main" id="{7B751D08-7EBF-4CDF-B82A-340588C6A0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553500">
            <a:off x="7931375" y="-240345"/>
            <a:ext cx="1240888" cy="14890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C30CB-7BC0-C6A2-FD46-BACBA7746F26}"/>
              </a:ext>
            </a:extLst>
          </p:cNvPr>
          <p:cNvSpPr/>
          <p:nvPr/>
        </p:nvSpPr>
        <p:spPr>
          <a:xfrm>
            <a:off x="8435734" y="4476750"/>
            <a:ext cx="514350" cy="542925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53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 Cottagecore Aesthetic Style Thesis by Slidesgo">
  <a:themeElements>
    <a:clrScheme name="Simple Light">
      <a:dk1>
        <a:srgbClr val="282520"/>
      </a:dk1>
      <a:lt1>
        <a:srgbClr val="FFFFFF"/>
      </a:lt1>
      <a:dk2>
        <a:srgbClr val="595959"/>
      </a:dk2>
      <a:lt2>
        <a:srgbClr val="EEEEEE"/>
      </a:lt2>
      <a:accent1>
        <a:srgbClr val="62693A"/>
      </a:accent1>
      <a:accent2>
        <a:srgbClr val="E5D5C3"/>
      </a:accent2>
      <a:accent3>
        <a:srgbClr val="E86160"/>
      </a:accent3>
      <a:accent4>
        <a:srgbClr val="FF967C"/>
      </a:accent4>
      <a:accent5>
        <a:srgbClr val="F5AE6C"/>
      </a:accent5>
      <a:accent6>
        <a:srgbClr val="FFF6F0"/>
      </a:accent6>
      <a:hlink>
        <a:srgbClr val="28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562</Words>
  <Application>Microsoft Macintosh PowerPoint</Application>
  <PresentationFormat>On-screen Show (16:9)</PresentationFormat>
  <Paragraphs>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Marcellus</vt:lpstr>
      <vt:lpstr>Calibri</vt:lpstr>
      <vt:lpstr>Wingdings</vt:lpstr>
      <vt:lpstr>Montserrat</vt:lpstr>
      <vt:lpstr>Agrandir Grand Bold</vt:lpstr>
      <vt:lpstr>Arial</vt:lpstr>
      <vt:lpstr>Times New Roman</vt:lpstr>
      <vt:lpstr> Cottagecore Aesthetic Style Thesis by Slidesgo</vt:lpstr>
      <vt:lpstr>Self-Tracking and Everyday Interaction with Personal Intelligences</vt:lpstr>
      <vt:lpstr>PowerPoint Presentation</vt:lpstr>
      <vt:lpstr>What is “SmartLife”? </vt:lpstr>
      <vt:lpstr>PowerPoint Presentation</vt:lpstr>
      <vt:lpstr>What is the purpose? </vt:lpstr>
      <vt:lpstr>PowerPoint Presentation</vt:lpstr>
      <vt:lpstr>PowerPoint Presentation</vt:lpstr>
      <vt:lpstr>How to Track Idle Time?  </vt:lpstr>
      <vt:lpstr>How to Utilize Idle Time Effectively?</vt:lpstr>
      <vt:lpstr>AI Features &amp; Personalization</vt:lpstr>
      <vt:lpstr>PowerPoint Presentation</vt:lpstr>
      <vt:lpstr>How to Track Micro-Distractions?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Aesthetic Style Thesis</dc:title>
  <cp:lastModifiedBy>B. M. Shahria Alam</cp:lastModifiedBy>
  <cp:revision>81</cp:revision>
  <dcterms:modified xsi:type="dcterms:W3CDTF">2025-03-12T16:54:15Z</dcterms:modified>
</cp:coreProperties>
</file>